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53" r:id="rId2"/>
    <p:sldMasterId id="2147483651" r:id="rId3"/>
    <p:sldMasterId id="2147483656" r:id="rId4"/>
    <p:sldMasterId id="2147483658" r:id="rId5"/>
    <p:sldMasterId id="2147483674" r:id="rId6"/>
  </p:sldMasterIdLst>
  <p:notesMasterIdLst>
    <p:notesMasterId r:id="rId20"/>
  </p:notesMasterIdLst>
  <p:handoutMasterIdLst>
    <p:handoutMasterId r:id="rId21"/>
  </p:handoutMasterIdLst>
  <p:sldIdLst>
    <p:sldId id="425" r:id="rId7"/>
    <p:sldId id="429" r:id="rId8"/>
    <p:sldId id="439" r:id="rId9"/>
    <p:sldId id="489" r:id="rId10"/>
    <p:sldId id="490" r:id="rId11"/>
    <p:sldId id="441" r:id="rId12"/>
    <p:sldId id="491" r:id="rId13"/>
    <p:sldId id="492" r:id="rId14"/>
    <p:sldId id="493" r:id="rId15"/>
    <p:sldId id="494" r:id="rId16"/>
    <p:sldId id="495" r:id="rId17"/>
    <p:sldId id="488" r:id="rId18"/>
    <p:sldId id="437" r:id="rId19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6452" userDrawn="1">
          <p15:clr>
            <a:srgbClr val="A4A3A4"/>
          </p15:clr>
        </p15:guide>
        <p15:guide id="4" pos="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 " providerId="None"/>
      </p:ext>
    </p:extLst>
  </p:cmAuthor>
  <p:cmAuthor id="2" name="박 종수" initials="박종" lastIdx="2" clrIdx="1">
    <p:extLst>
      <p:ext uri="{19B8F6BF-5375-455C-9EA6-DF929625EA0E}">
        <p15:presenceInfo xmlns:p15="http://schemas.microsoft.com/office/powerpoint/2012/main" userId="8a33c63b1b6077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9B3"/>
    <a:srgbClr val="EE6000"/>
    <a:srgbClr val="00B0F0"/>
    <a:srgbClr val="5CAA09"/>
    <a:srgbClr val="BE382A"/>
    <a:srgbClr val="ECF0F1"/>
    <a:srgbClr val="E74C3C"/>
    <a:srgbClr val="FCE000"/>
    <a:srgbClr val="EFAB7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4" autoAdjust="0"/>
    <p:restoredTop sz="83958" autoAdjust="0"/>
  </p:normalViewPr>
  <p:slideViewPr>
    <p:cSldViewPr>
      <p:cViewPr varScale="1">
        <p:scale>
          <a:sx n="78" d="100"/>
          <a:sy n="78" d="100"/>
        </p:scale>
        <p:origin x="2304" y="96"/>
      </p:cViewPr>
      <p:guideLst>
        <p:guide orient="horz" pos="2382"/>
        <p:guide pos="3368"/>
        <p:guide pos="6452"/>
        <p:guide pos="284"/>
      </p:guideLst>
    </p:cSldViewPr>
  </p:slideViewPr>
  <p:outlineViewPr>
    <p:cViewPr>
      <p:scale>
        <a:sx n="33" d="100"/>
        <a:sy n="33" d="100"/>
      </p:scale>
      <p:origin x="0" y="-2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42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0A65474-27D2-4075-AA73-A4175FBC0988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2023-03-03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1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115504A7-3036-46FB-961F-0ACA1C6CCEA4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0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05A8C-A65A-4570-8A9B-144C9BE57456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AF76-D7CC-491E-9416-034209052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68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- </a:t>
            </a:r>
            <a:r>
              <a:rPr lang="ko-KR" altLang="en-US" dirty="0"/>
              <a:t>수정한 슬라이드 번호</a:t>
            </a:r>
            <a:r>
              <a:rPr lang="en-US" altLang="ko-KR" dirty="0"/>
              <a:t>: 3(</a:t>
            </a:r>
            <a:r>
              <a:rPr lang="ko-KR" altLang="en-US" dirty="0"/>
              <a:t>활동 안내 내용 일부 수정</a:t>
            </a:r>
            <a:r>
              <a:rPr lang="en-US" altLang="ko-KR" dirty="0"/>
              <a:t>: </a:t>
            </a:r>
            <a:r>
              <a:rPr lang="ko-KR" altLang="en-US" dirty="0"/>
              <a:t>갈등 발생 </a:t>
            </a:r>
            <a:r>
              <a:rPr lang="ko-KR" altLang="en-US" b="1" u="sng" dirty="0">
                <a:solidFill>
                  <a:srgbClr val="FF0000"/>
                </a:solidFill>
              </a:rPr>
              <a:t>지점</a:t>
            </a:r>
            <a:r>
              <a:rPr lang="en-US" altLang="ko-KR" dirty="0"/>
              <a:t>),</a:t>
            </a:r>
            <a:r>
              <a:rPr lang="en-US" altLang="ko-KR" baseline="0" dirty="0"/>
              <a:t> 6~9(</a:t>
            </a:r>
            <a:r>
              <a:rPr lang="ko-KR" altLang="en-US" baseline="0" dirty="0"/>
              <a:t>활동하기 제목 변경</a:t>
            </a:r>
            <a:r>
              <a:rPr lang="en-US" altLang="ko-KR" baseline="0" dirty="0"/>
              <a:t>: </a:t>
            </a:r>
            <a:r>
              <a:rPr kumimoji="1" lang="ko-KR" altLang="en-US" sz="1200" b="1" u="sng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갈등 해결 채널</a:t>
            </a:r>
            <a:r>
              <a:rPr kumimoji="1" lang="en-US" altLang="ko-KR" sz="1200" b="1" u="sng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! </a:t>
            </a:r>
            <a:r>
              <a:rPr kumimoji="1" lang="ko-KR" altLang="en-US" sz="1200" b="1" u="sng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소통 라디오 </a:t>
            </a:r>
            <a:r>
              <a:rPr kumimoji="1" lang="en-US" altLang="ko-KR" sz="1200" b="1" u="sng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DJ</a:t>
            </a:r>
            <a:r>
              <a:rPr kumimoji="1" lang="en-US" altLang="ko-KR" sz="1200" b="0" u="none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rPr>
              <a:t>)</a:t>
            </a:r>
            <a:endParaRPr kumimoji="1" lang="ko-KR" altLang="en-US" sz="1200" b="0" u="none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5CAA09"/>
              </a:solidFill>
              <a:latin typeface="맑은 고딕" panose="020B0503020000020004" pitchFamily="50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이번 시간에는 </a:t>
            </a:r>
            <a:r>
              <a:rPr lang="en-US" altLang="ko-KR" dirty="0"/>
              <a:t>‘</a:t>
            </a:r>
            <a:r>
              <a:rPr lang="ko-KR" altLang="en-US" dirty="0"/>
              <a:t>평화로운 의사소통</a:t>
            </a:r>
            <a:r>
              <a:rPr lang="en-US" altLang="ko-KR" dirty="0"/>
              <a:t>, </a:t>
            </a:r>
            <a:r>
              <a:rPr lang="ko-KR" altLang="en-US" dirty="0"/>
              <a:t>기술이 필요해</a:t>
            </a:r>
            <a:r>
              <a:rPr lang="en-US" altLang="ko-KR" dirty="0"/>
              <a:t>!’</a:t>
            </a:r>
            <a:r>
              <a:rPr lang="ko-KR" altLang="en-US" dirty="0"/>
              <a:t>라는 주제로 의사소통에 대해 알아보는 시간을 갖도록 하겠습니다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90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‘</a:t>
            </a:r>
            <a:r>
              <a:rPr lang="ko-KR" altLang="en-US" dirty="0"/>
              <a:t>평화로운 의사소통 기술의 필요성을 알고</a:t>
            </a:r>
            <a:r>
              <a:rPr lang="en-US" altLang="ko-KR" dirty="0"/>
              <a:t>, </a:t>
            </a:r>
            <a:r>
              <a:rPr lang="ko-KR" altLang="en-US" dirty="0"/>
              <a:t>갈등 지점에서 평화로운 의사소통 기술을 적용하여 갈등을 원만하게 해결할 수 있다</a:t>
            </a:r>
            <a:r>
              <a:rPr lang="en-US" altLang="ko-KR" dirty="0"/>
              <a:t>.’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9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먼저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개미와 베짱이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 학생의 대화를 살펴 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잘 살펴 봤나요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대화 내용 중 밑줄 친 부분은 두 학생의 갈등이 시작되는 지점입니다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원만하고 평화로운 의사소통을 위해 개미와 베짱이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두 학생에게는 무엇이 각각 필요했을까요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 슬라이드를 보고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각각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개씩 선택해 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63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 슬라이드는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평화로운 의사소통 기술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20’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주요 키워드 중심으로 정리한 것입니다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개미와 베짱이에게 필요한 것을 각각 하나씩 고르세요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번호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또는 키워드를 고르면 됩니다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19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평화로운 의사소통을 위해 개미와 베짱이에게 필요했던 것을 번호 또는 키워드로 말해 볼까요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먼저 개미에게 필요했던 것은 무엇일까요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1~2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명을 지명하며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그렇게 생각하는 이유는 무엇인가요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fontAlgn="base" latinLnBrk="1"/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다음으로 베짱이에게 필요했던 것은 무엇일까요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1~2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명을 지명하며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그렇게 생각하는 이유는 무엇인가요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fontAlgn="base" latinLnBrk="1"/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맞아요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개미와 베짱이에게 여러분이 말한 것과 같은 평화로운 의사소통 기술이 있었다면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 사람의 갈등은 시작되지 않았거나 시작되었더라도 빠르게 해결할 수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있었을 것입니다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579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우리는 살면서 때로는 유쾌한 의사소통 경험을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때로는 그 반대의 의사소통 경험을 합니다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개미와 베짱이의 의사소통은 아무래도 후자인 것 같죠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여러분이 방금 찾은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개미와 베짱이에게 필요했던 의사소통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기술을 만약 두 사람에게 각각 전해 줄 수 있었다면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 사람이 그것을 알았다면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 사람 사이는 어떻게 되었을까요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33350" indent="-133350" algn="l" fontAlgn="base">
              <a:lnSpc>
                <a:spcPct val="200000"/>
              </a:lnSpc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지금부터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평화로운 의사소통 전략을 전하는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소통 라디오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DJ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역할극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활동을 해보겠습니다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33350" indent="-133350" algn="l" fontAlgn="base">
              <a:lnSpc>
                <a:spcPct val="200000"/>
              </a:lnSpc>
            </a:pP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33350" indent="-133350" algn="l" fontAlgn="base">
              <a:lnSpc>
                <a:spcPct val="200000"/>
              </a:lnSpc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 순서는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ko-KR" altLang="en-US" sz="1200" kern="0" spc="-20" dirty="0">
                <a:latin typeface="+mn-ea"/>
              </a:rPr>
              <a:t>① 갈등 상황 사연</a:t>
            </a:r>
            <a:r>
              <a:rPr lang="en-US" altLang="ko-KR" sz="1200" kern="0" spc="-20" dirty="0">
                <a:latin typeface="+mn-ea"/>
              </a:rPr>
              <a:t>(1 ~ 3)</a:t>
            </a:r>
            <a:r>
              <a:rPr lang="ko-KR" altLang="en-US" sz="1200" kern="0" spc="-20" dirty="0">
                <a:latin typeface="+mn-ea"/>
              </a:rPr>
              <a:t> 중 </a:t>
            </a:r>
            <a:r>
              <a:rPr lang="en-US" altLang="ko-KR" sz="1200" kern="0" spc="-20" dirty="0">
                <a:latin typeface="+mn-ea"/>
              </a:rPr>
              <a:t>1</a:t>
            </a:r>
            <a:r>
              <a:rPr lang="ko-KR" altLang="en-US" sz="1200" kern="0" spc="-20" dirty="0">
                <a:latin typeface="+mn-ea"/>
              </a:rPr>
              <a:t>개 선택하기 ② 선택한 사연의 갈등 해결에 도움이 될 만한 의사소통 기술 </a:t>
            </a:r>
            <a:r>
              <a:rPr lang="en-US" altLang="ko-KR" sz="1200" kern="0" spc="-20" dirty="0">
                <a:latin typeface="+mn-ea"/>
              </a:rPr>
              <a:t>2</a:t>
            </a:r>
            <a:r>
              <a:rPr lang="ko-KR" altLang="en-US" sz="1200" kern="0" spc="-20" dirty="0">
                <a:latin typeface="+mn-ea"/>
              </a:rPr>
              <a:t>개를 다음 슬라이드 </a:t>
            </a:r>
            <a:r>
              <a:rPr lang="en-US" altLang="ko-KR" sz="1200" kern="0" spc="-20" dirty="0">
                <a:latin typeface="+mn-ea"/>
              </a:rPr>
              <a:t>[</a:t>
            </a:r>
            <a:r>
              <a:rPr lang="ko-KR" altLang="en-US" sz="1200" kern="0" spc="-20" dirty="0">
                <a:latin typeface="+mn-ea"/>
              </a:rPr>
              <a:t>평화로운 의사소통 기술 </a:t>
            </a:r>
            <a:r>
              <a:rPr lang="en-US" altLang="ko-KR" sz="1200" kern="0" spc="-20" dirty="0">
                <a:latin typeface="+mn-ea"/>
              </a:rPr>
              <a:t>20]</a:t>
            </a:r>
            <a:r>
              <a:rPr lang="ko-KR" altLang="en-US" sz="1200" kern="0" spc="-20" dirty="0">
                <a:latin typeface="+mn-ea"/>
              </a:rPr>
              <a:t> 중에서 선정하기</a:t>
            </a:r>
            <a:r>
              <a:rPr lang="en-US" altLang="ko-KR" sz="1200" kern="0" spc="-20" dirty="0">
                <a:latin typeface="+mn-ea"/>
              </a:rPr>
              <a:t>, </a:t>
            </a:r>
            <a:r>
              <a:rPr lang="ko-KR" altLang="en-US" sz="1200" kern="0" spc="-20" dirty="0">
                <a:latin typeface="+mn-ea"/>
              </a:rPr>
              <a:t>③ 라디오 </a:t>
            </a:r>
            <a:r>
              <a:rPr lang="en-US" altLang="ko-KR" sz="1200" kern="0" spc="-20" dirty="0">
                <a:latin typeface="+mn-ea"/>
              </a:rPr>
              <a:t>DJ</a:t>
            </a:r>
            <a:r>
              <a:rPr lang="ko-KR" altLang="en-US" sz="1200" kern="0" spc="-20" dirty="0">
                <a:latin typeface="+mn-ea"/>
              </a:rPr>
              <a:t>가 되었다고 가정하고</a:t>
            </a:r>
            <a:r>
              <a:rPr lang="en-US" altLang="ko-KR" sz="1200" kern="0" spc="-20" dirty="0">
                <a:latin typeface="+mn-ea"/>
              </a:rPr>
              <a:t>, </a:t>
            </a:r>
            <a:r>
              <a:rPr lang="ko-KR" altLang="en-US" sz="1200" kern="0" spc="-20" dirty="0">
                <a:latin typeface="+mn-ea"/>
              </a:rPr>
              <a:t>선정한 </a:t>
            </a:r>
            <a:r>
              <a:rPr lang="en-US" altLang="ko-KR" sz="1200" kern="0" spc="-20" dirty="0">
                <a:latin typeface="+mn-ea"/>
              </a:rPr>
              <a:t>[</a:t>
            </a:r>
            <a:r>
              <a:rPr lang="ko-KR" altLang="en-US" sz="1200" kern="0" spc="-20" dirty="0">
                <a:latin typeface="+mn-ea"/>
              </a:rPr>
              <a:t>평화로운 의사소통 기술</a:t>
            </a:r>
            <a:r>
              <a:rPr lang="en-US" altLang="ko-KR" sz="1200" kern="0" spc="-20" dirty="0">
                <a:latin typeface="+mn-ea"/>
              </a:rPr>
              <a:t>]</a:t>
            </a:r>
            <a:r>
              <a:rPr lang="ko-KR" altLang="en-US" sz="1200" kern="0" spc="-20" dirty="0">
                <a:latin typeface="+mn-ea"/>
              </a:rPr>
              <a:t>을 사연에 적용해 갈등 해결에 도움이 될 만한 조언으로 소통 라디오 </a:t>
            </a:r>
            <a:r>
              <a:rPr lang="en-US" altLang="ko-KR" sz="1200" kern="0" spc="-20" dirty="0">
                <a:latin typeface="+mn-ea"/>
              </a:rPr>
              <a:t>DJ </a:t>
            </a:r>
            <a:r>
              <a:rPr lang="ko-KR" altLang="en-US" sz="1200" kern="0" spc="-20" dirty="0">
                <a:latin typeface="+mn-ea"/>
              </a:rPr>
              <a:t>대본 </a:t>
            </a:r>
            <a:r>
              <a:rPr lang="en-US" altLang="ko-KR" sz="1200" kern="0" spc="-20" dirty="0">
                <a:latin typeface="+mn-ea"/>
              </a:rPr>
              <a:t>3~4</a:t>
            </a:r>
            <a:r>
              <a:rPr lang="ko-KR" altLang="en-US" sz="1200" kern="0" spc="-20" dirty="0">
                <a:latin typeface="+mn-ea"/>
              </a:rPr>
              <a:t>줄 쓰기 ④ 소통 라디오 </a:t>
            </a:r>
            <a:r>
              <a:rPr lang="en-US" altLang="ko-KR" sz="1200" kern="0" spc="-20" dirty="0">
                <a:latin typeface="+mn-ea"/>
              </a:rPr>
              <a:t>DJ</a:t>
            </a:r>
            <a:r>
              <a:rPr lang="ko-KR" altLang="en-US" sz="1200" kern="0" spc="-20" dirty="0">
                <a:latin typeface="+mn-ea"/>
              </a:rPr>
              <a:t>가 되어 </a:t>
            </a:r>
            <a:r>
              <a:rPr lang="ko-KR" altLang="en-US" sz="1200" kern="0" spc="-20" dirty="0" err="1">
                <a:latin typeface="+mn-ea"/>
              </a:rPr>
              <a:t>모둠</a:t>
            </a:r>
            <a:r>
              <a:rPr lang="ko-KR" altLang="en-US" sz="1200" kern="0" spc="-20" dirty="0">
                <a:latin typeface="+mn-ea"/>
              </a:rPr>
              <a:t> 친구들에게 가상 방송하기</a:t>
            </a:r>
            <a:r>
              <a:rPr lang="en-US" altLang="ko-KR" sz="1200" kern="0" spc="-20" dirty="0">
                <a:latin typeface="+mn-ea"/>
              </a:rPr>
              <a:t>]</a:t>
            </a:r>
            <a:r>
              <a:rPr lang="ko-KR" altLang="en-US" sz="1200" kern="0" spc="-20" dirty="0">
                <a:latin typeface="+mn-ea"/>
              </a:rPr>
              <a:t>입니다</a:t>
            </a:r>
            <a:r>
              <a:rPr lang="en-US" altLang="ko-KR" sz="1200" kern="0" spc="-2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233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이제 본격적으로 활동해 봅시다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 latinLnBrk="1"/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제목이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갈등 해결 채널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소통 라디오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DJ!’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 </a:t>
            </a:r>
            <a:r>
              <a:rPr lang="ko-KR" alt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활동지를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보세요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먼저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사연 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 중 하나를 골라 체크하세요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내가 선택한 사연의 갈등 원인이 무엇인지 키워드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단어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중심으로 간략하게 정리해 보세요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679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다음으로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선택한 사연의 갈등 해결을 위해 필요한 평화로운 의사소통 기술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개를 다음 슬라이드에서 골라 번호를 쓰세요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fontAlgn="base" latinLnBrk="1"/>
            <a:endParaRPr lang="en-US" altLang="ko-K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학생들에게 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10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 슬라이드 제시하기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(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다시 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 슬라이드로 돌아와서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fontAlgn="base" latinLnBrk="1"/>
            <a:endParaRPr lang="en-US" altLang="ko-K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내가 고른 평화로운 의사소통 기술을 활용하여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갈등 해결을 조언하는 라디오 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DJ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말을 핵심 내용 중심으로 간략하게 정리해 보세요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941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평화로운 의사소통 기술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번까지입니다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8932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평화로운 의사소통 기술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번에서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번까지입니다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101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조언 핵심 키워드를 연결하여 소통 라디오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DJ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대본을 완성해 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fontAlgn="base" latinLnBrk="1"/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각자 소통 라디오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DJ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되어 완성된 대본을 참고하여 친구들에게 가상 방송을 해보세요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fontAlgn="base" latinLnBrk="1"/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가상 방송 완료 후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모둠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친구들과 간단하게 소감을 나누어 봅시다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85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3350" marR="0" indent="-13335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이제 마지막 마무리 활동입니다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① 나에게 꼭 필요한 평화로운 의사소통 기술 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3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가지를 선택하세요</a:t>
            </a:r>
            <a:r>
              <a:rPr lang="en-US" altLang="ko-KR" sz="1100" kern="0" spc="-60" baseline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② 붙임 쪽지에 해시태그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(#)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와 키워드로 정리하세요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(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붙임 쪽지 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1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개에 의사소통 기술 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1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개씩 쓰고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선택한 이유를 간략하게 함께 적으세요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희망할 경우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그림으로 표현하기를 추가할 수 있습니다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.)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③ 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1~3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순위를 정해 표시하세요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④ 활동 결과를 교실 앞 또는 뒤에 붙여  공유하세요</a:t>
            </a:r>
            <a:r>
              <a:rPr lang="en-US" altLang="ko-KR" sz="1200" kern="0" spc="-6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200" b="0" kern="0" dirty="0">
                <a:solidFill>
                  <a:srgbClr val="000000"/>
                </a:solidFill>
                <a:latin typeface="+mn-ea"/>
              </a:rPr>
              <a:t>⑤</a:t>
            </a:r>
            <a:r>
              <a:rPr lang="ko-KR" altLang="en-US" sz="1100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친구들이 고른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의사소통 기술 해시태그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(#)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보고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pPr marL="133350" marR="0" lvl="0" indent="-133350" algn="just" defTabSz="1043056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공감 스마일 스티커</a:t>
            </a:r>
            <a:r>
              <a:rPr lang="ko-KR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붙이면서 전체 활동을 마무리하겠습니다</a:t>
            </a:r>
            <a:r>
              <a:rPr lang="en-US" altLang="ko-K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367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DAF76-D7CC-491E-9416-03420905295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2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7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0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 b="0" baseline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b="0" baseline="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62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9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20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50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9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84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0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98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/>
              <a:t>2023-03-03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5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7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4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18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30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30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3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5CAA0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9B85B5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00B0F0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1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93E5CD0-1278-4A94-883D-A8807B7E6CCB}"/>
              </a:ext>
            </a:extLst>
          </p:cNvPr>
          <p:cNvSpPr/>
          <p:nvPr userDrawn="1"/>
        </p:nvSpPr>
        <p:spPr>
          <a:xfrm>
            <a:off x="0" y="0"/>
            <a:ext cx="10710028" cy="7031140"/>
          </a:xfrm>
          <a:prstGeom prst="rect">
            <a:avLst/>
          </a:prstGeom>
          <a:solidFill>
            <a:srgbClr val="0099C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10143262" y="7210395"/>
            <a:ext cx="550138" cy="16865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9887090" y="7210395"/>
            <a:ext cx="550138" cy="16865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 latinLnBrk="0"/>
            <a:endParaRPr lang="ko-KR" altLang="en-US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AE54CE1-4C1C-C086-6DEF-3788496D49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3598" y="7232112"/>
            <a:ext cx="397122" cy="12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defRPr/>
            </a:pPr>
            <a:fld id="{42B43A2E-4F5D-48C0-AE52-31D18201F4F1}" type="slidenum">
              <a:rPr lang="ko-KR" altLang="en-GB" sz="1000">
                <a:ln>
                  <a:solidFill>
                    <a:srgbClr val="5B9BD5">
                      <a:lumMod val="7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0" hangingPunct="0">
                <a:spcBef>
                  <a:spcPct val="0"/>
                </a:spcBef>
                <a:defRPr/>
              </a:pPr>
              <a:t>‹#›</a:t>
            </a:fld>
            <a:endParaRPr lang="en-GB" altLang="ko-KR" sz="1000" dirty="0">
              <a:ln>
                <a:solidFill>
                  <a:srgbClr val="5B9BD5">
                    <a:lumMod val="7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8" y="7171652"/>
            <a:ext cx="3612045" cy="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4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5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5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5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08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553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6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49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4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71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35013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2578A24D-49AE-4C34-AA08-8BE00E069582}" type="datetimeFigureOut">
              <a:rPr lang="ko-KR" altLang="en-US" smtClean="0">
                <a:solidFill>
                  <a:prstClr val="black"/>
                </a:solidFill>
              </a:rPr>
              <a:pPr/>
              <a:t>2023-03-03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41713" y="7008813"/>
            <a:ext cx="3609975" cy="401637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1738" y="7008813"/>
            <a:ext cx="2406650" cy="401637"/>
          </a:xfrm>
          <a:prstGeom prst="rect">
            <a:avLst/>
          </a:prstGeom>
        </p:spPr>
        <p:txBody>
          <a:bodyPr/>
          <a:lstStyle/>
          <a:p>
            <a:fld id="{CCD44829-87DA-4686-8288-FEBC73B26253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8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612280"/>
            <a:ext cx="10693399" cy="63472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D:\상인작업\180823 한국청소년정책연구원 어울림 프로그램 심층프로그램 PPT\Links\한국청소년정책연구원 학교폭력예방교육지원센터 로고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567" y="7165007"/>
            <a:ext cx="3463701" cy="1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2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7"/>
          <a:stretch/>
        </p:blipFill>
        <p:spPr bwMode="auto">
          <a:xfrm>
            <a:off x="2456" y="0"/>
            <a:ext cx="10690944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2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8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8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11" Type="http://schemas.openxmlformats.org/officeDocument/2006/relationships/image" Target="../media/image15.gif"/><Relationship Id="rId5" Type="http://schemas.openxmlformats.org/officeDocument/2006/relationships/image" Target="../media/image9.wm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29" y="2941165"/>
            <a:ext cx="2878742" cy="20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04212" y="727819"/>
            <a:ext cx="26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중학교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75920" y="1653209"/>
            <a:ext cx="9941560" cy="1074698"/>
            <a:chOff x="371524" y="1653209"/>
            <a:chExt cx="9941560" cy="1074698"/>
          </a:xfrm>
        </p:grpSpPr>
        <p:sp>
          <p:nvSpPr>
            <p:cNvPr id="7" name="직사각형 6"/>
            <p:cNvSpPr/>
            <p:nvPr/>
          </p:nvSpPr>
          <p:spPr>
            <a:xfrm>
              <a:off x="371524" y="1686548"/>
              <a:ext cx="9941560" cy="10413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 latinLnBrk="0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kumimoji="1" lang="ko-KR" altLang="en-US" sz="5800" b="1" spc="-1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73BD"/>
                  </a:solidFill>
                  <a:latin typeface="맑은 고딕" panose="020B0503020000020004" pitchFamily="50" charset="-127"/>
                </a:rPr>
                <a:t>평화로운 의사소통의 기술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>
              <a:off x="589191" y="1653209"/>
              <a:ext cx="687324" cy="436847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5"/>
            <a:srcRect b="57970"/>
            <a:stretch/>
          </p:blipFill>
          <p:spPr>
            <a:xfrm flipH="1" flipV="1">
              <a:off x="9424897" y="1653209"/>
              <a:ext cx="687324" cy="436847"/>
            </a:xfrm>
            <a:prstGeom prst="rect">
              <a:avLst/>
            </a:prstGeom>
          </p:spPr>
        </p:pic>
      </p:grpSp>
      <p:grpSp>
        <p:nvGrpSpPr>
          <p:cNvPr id="47" name="그룹 46"/>
          <p:cNvGrpSpPr/>
          <p:nvPr/>
        </p:nvGrpSpPr>
        <p:grpSpPr>
          <a:xfrm>
            <a:off x="5346700" y="0"/>
            <a:ext cx="0" cy="695325"/>
            <a:chOff x="5346700" y="0"/>
            <a:chExt cx="0" cy="753626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5346700" y="0"/>
              <a:ext cx="0" cy="753626"/>
            </a:xfrm>
            <a:prstGeom prst="line">
              <a:avLst/>
            </a:prstGeom>
            <a:ln w="19050">
              <a:solidFill>
                <a:srgbClr val="0269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346700" y="512466"/>
              <a:ext cx="0" cy="24116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81" y="3378110"/>
            <a:ext cx="1632177" cy="291519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2410" y="3378110"/>
            <a:ext cx="1752888" cy="291519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15993" y="6833326"/>
            <a:ext cx="9844285" cy="509582"/>
            <a:chOff x="435568" y="6833326"/>
            <a:chExt cx="9844285" cy="509582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68" y="6833326"/>
              <a:ext cx="1606732" cy="509582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092" y="6901625"/>
              <a:ext cx="1954786" cy="412813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670" y="6940536"/>
              <a:ext cx="2327195" cy="33499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658" y="6932707"/>
              <a:ext cx="2327195" cy="321296"/>
            </a:xfrm>
            <a:prstGeom prst="rect">
              <a:avLst/>
            </a:prstGeom>
          </p:spPr>
        </p:pic>
      </p:grpSp>
      <p:grpSp>
        <p:nvGrpSpPr>
          <p:cNvPr id="3" name="그룹 2"/>
          <p:cNvGrpSpPr/>
          <p:nvPr/>
        </p:nvGrpSpPr>
        <p:grpSpPr>
          <a:xfrm>
            <a:off x="4119477" y="1124931"/>
            <a:ext cx="2454446" cy="461665"/>
            <a:chOff x="3527357" y="1124931"/>
            <a:chExt cx="2454446" cy="461665"/>
          </a:xfrm>
        </p:grpSpPr>
        <p:grpSp>
          <p:nvGrpSpPr>
            <p:cNvPr id="18" name="그룹 17"/>
            <p:cNvGrpSpPr/>
            <p:nvPr/>
          </p:nvGrpSpPr>
          <p:grpSpPr>
            <a:xfrm>
              <a:off x="3527357" y="1131764"/>
              <a:ext cx="2454446" cy="447998"/>
              <a:chOff x="3689700" y="1131764"/>
              <a:chExt cx="2454446" cy="44799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6897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자유형 19"/>
              <p:cNvSpPr/>
              <p:nvPr/>
            </p:nvSpPr>
            <p:spPr>
              <a:xfrm flipH="1">
                <a:off x="440090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8898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 flipH="1">
                <a:off x="5423250" y="1131764"/>
                <a:ext cx="720896" cy="447998"/>
              </a:xfrm>
              <a:custGeom>
                <a:avLst/>
                <a:gdLst>
                  <a:gd name="connsiteX0" fmla="*/ 0 w 720896"/>
                  <a:gd name="connsiteY0" fmla="*/ 0 h 447998"/>
                  <a:gd name="connsiteX1" fmla="*/ 720896 w 720896"/>
                  <a:gd name="connsiteY1" fmla="*/ 0 h 447998"/>
                  <a:gd name="connsiteX2" fmla="*/ 720896 w 720896"/>
                  <a:gd name="connsiteY2" fmla="*/ 447998 h 447998"/>
                  <a:gd name="connsiteX3" fmla="*/ 0 w 720896"/>
                  <a:gd name="connsiteY3" fmla="*/ 447998 h 447998"/>
                  <a:gd name="connsiteX4" fmla="*/ 125266 w 720896"/>
                  <a:gd name="connsiteY4" fmla="*/ 212008 h 447998"/>
                  <a:gd name="connsiteX5" fmla="*/ 0 w 720896"/>
                  <a:gd name="connsiteY5" fmla="*/ 0 h 44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0896" h="447998">
                    <a:moveTo>
                      <a:pt x="0" y="0"/>
                    </a:moveTo>
                    <a:lnTo>
                      <a:pt x="720896" y="0"/>
                    </a:lnTo>
                    <a:lnTo>
                      <a:pt x="720896" y="447998"/>
                    </a:lnTo>
                    <a:lnTo>
                      <a:pt x="0" y="447998"/>
                    </a:lnTo>
                    <a:lnTo>
                      <a:pt x="125266" y="212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b="1" spc="-1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3929080" y="1124931"/>
              <a:ext cx="165100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 latinLnBrk="0"/>
              <a:r>
                <a:rPr lang="ko-KR" altLang="en-US" sz="2400" b="1" spc="-150" dirty="0">
                  <a:solidFill>
                    <a:prstClr val="white"/>
                  </a:solidFill>
                  <a:latin typeface="맑은 고딕" panose="020B0503020000020004" pitchFamily="50" charset="-127"/>
                </a:rPr>
                <a:t>의사소통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5788720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0" y="2201594"/>
            <a:ext cx="10693400" cy="3172264"/>
          </a:xfrm>
          <a:prstGeom prst="rect">
            <a:avLst/>
          </a:prstGeom>
          <a:solidFill>
            <a:srgbClr val="0269B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400" spc="-15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467819" y="2919047"/>
            <a:ext cx="9790773" cy="3237848"/>
            <a:chOff x="467819" y="2919047"/>
            <a:chExt cx="9790773" cy="3237848"/>
          </a:xfrm>
        </p:grpSpPr>
        <p:grpSp>
          <p:nvGrpSpPr>
            <p:cNvPr id="19" name="그룹 18"/>
            <p:cNvGrpSpPr/>
            <p:nvPr/>
          </p:nvGrpSpPr>
          <p:grpSpPr>
            <a:xfrm>
              <a:off x="467819" y="2919047"/>
              <a:ext cx="2867858" cy="3237848"/>
              <a:chOff x="525702" y="3235569"/>
              <a:chExt cx="2867858" cy="2921325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0269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026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수업열기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4651" y="4107142"/>
                <a:ext cx="2559055" cy="179387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평화로운 의사소통 기술이 필요한 순간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929276" y="2919047"/>
              <a:ext cx="2867858" cy="3237848"/>
              <a:chOff x="525702" y="3235569"/>
              <a:chExt cx="2867858" cy="2921325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5CAA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spc="-150" dirty="0"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활동하기</a:t>
                </a:r>
                <a:endParaRPr lang="ko-KR" altLang="en-US" sz="32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4651" y="4107141"/>
                <a:ext cx="2559055" cy="93859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갈등 해결 채널</a:t>
                </a:r>
                <a:r>
                  <a:rPr lang="en-US" altLang="ko-KR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! </a:t>
                </a: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소통 라디오 </a:t>
                </a:r>
                <a:r>
                  <a:rPr lang="en-US" altLang="ko-KR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DJ</a:t>
                </a: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7390734" y="2919047"/>
              <a:ext cx="2867858" cy="3237848"/>
              <a:chOff x="525702" y="3235569"/>
              <a:chExt cx="2867858" cy="292132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25702" y="3235569"/>
                <a:ext cx="2867858" cy="2921325"/>
              </a:xfrm>
              <a:prstGeom prst="roundRect">
                <a:avLst>
                  <a:gd name="adj" fmla="val 7806"/>
                </a:avLst>
              </a:prstGeom>
              <a:solidFill>
                <a:schemeClr val="bg1"/>
              </a:solidFill>
              <a:ln w="28575">
                <a:solidFill>
                  <a:srgbClr val="9B85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655556" y="3387315"/>
                <a:ext cx="2608150" cy="679740"/>
              </a:xfrm>
              <a:prstGeom prst="round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ctr" latinLnBrk="0"/>
                <a:r>
                  <a:rPr lang="ko-KR" altLang="en-US" sz="32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4651" y="4107142"/>
                <a:ext cx="2559055" cy="1366231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atinLnBrk="0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평화로운 의사소통 기술 </a:t>
                </a:r>
                <a:r>
                  <a:rPr lang="en-US" altLang="ko-KR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3</a:t>
                </a:r>
                <a:r>
                  <a:rPr lang="ko-KR" altLang="en-US" sz="2800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가지</a:t>
                </a:r>
                <a:endParaRPr lang="en-US" altLang="ko-KR" sz="2800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9424" y="2379294"/>
            <a:ext cx="4765794" cy="430887"/>
            <a:chOff x="399424" y="2379294"/>
            <a:chExt cx="4765794" cy="4308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2379294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순서</a:t>
              </a: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2442451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467819" y="1135147"/>
            <a:ext cx="9774731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평화로운 의사소통 기술의 필요성을 알고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갈등 지점에서 평화로운 의사소통 기술을 적용하여 갈등을 원만하게 해결할 수 있다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399424" y="654047"/>
            <a:ext cx="4765794" cy="430887"/>
            <a:chOff x="399424" y="768542"/>
            <a:chExt cx="4765794" cy="4308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833579" y="768542"/>
              <a:ext cx="433163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8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활동 목표</a:t>
              </a:r>
            </a:p>
          </p:txBody>
        </p:sp>
        <p:sp>
          <p:nvSpPr>
            <p:cNvPr id="39" name="Freeform 49">
              <a:extLst>
                <a:ext uri="{FF2B5EF4-FFF2-40B4-BE49-F238E27FC236}">
                  <a16:creationId xmlns:a16="http://schemas.microsoft.com/office/drawing/2014/main" id="{F4360E9E-BBC3-4B3B-8C82-FFC1B136B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24" y="817632"/>
              <a:ext cx="383625" cy="305940"/>
            </a:xfrm>
            <a:custGeom>
              <a:avLst/>
              <a:gdLst>
                <a:gd name="T0" fmla="*/ 72 w 320"/>
                <a:gd name="T1" fmla="*/ 68 h 232"/>
                <a:gd name="T2" fmla="*/ 114 w 320"/>
                <a:gd name="T3" fmla="*/ 196 h 232"/>
                <a:gd name="T4" fmla="*/ 238 w 320"/>
                <a:gd name="T5" fmla="*/ 0 h 232"/>
                <a:gd name="T6" fmla="*/ 320 w 320"/>
                <a:gd name="T7" fmla="*/ 0 h 232"/>
                <a:gd name="T8" fmla="*/ 114 w 320"/>
                <a:gd name="T9" fmla="*/ 232 h 232"/>
                <a:gd name="T10" fmla="*/ 0 w 320"/>
                <a:gd name="T11" fmla="*/ 68 h 232"/>
                <a:gd name="T12" fmla="*/ 72 w 320"/>
                <a:gd name="T13" fmla="*/ 68 h 232"/>
                <a:gd name="T14" fmla="*/ 72 w 320"/>
                <a:gd name="T15" fmla="*/ 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32">
                  <a:moveTo>
                    <a:pt x="72" y="68"/>
                  </a:moveTo>
                  <a:lnTo>
                    <a:pt x="114" y="196"/>
                  </a:lnTo>
                  <a:lnTo>
                    <a:pt x="238" y="0"/>
                  </a:lnTo>
                  <a:lnTo>
                    <a:pt x="320" y="0"/>
                  </a:lnTo>
                  <a:lnTo>
                    <a:pt x="114" y="232"/>
                  </a:lnTo>
                  <a:lnTo>
                    <a:pt x="0" y="68"/>
                  </a:lnTo>
                  <a:lnTo>
                    <a:pt x="72" y="68"/>
                  </a:lnTo>
                  <a:lnTo>
                    <a:pt x="72" y="68"/>
                  </a:lnTo>
                  <a:close/>
                </a:path>
              </a:pathLst>
            </a:custGeom>
            <a:solidFill>
              <a:srgbClr val="0269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 dirty="0">
                <a:solidFill>
                  <a:prstClr val="black"/>
                </a:solidFill>
                <a:latin typeface="KoPubDotum Medium Regular" panose="02020603020101020101" pitchFamily="18" charset="-127"/>
                <a:ea typeface="KoPubDotum Medium Regula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99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평화로운 의사소통 기술이 필요한 순간은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?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2518214" y="1317927"/>
            <a:ext cx="5665764" cy="638022"/>
            <a:chOff x="2557291" y="1317927"/>
            <a:chExt cx="5665764" cy="638022"/>
          </a:xfrm>
        </p:grpSpPr>
        <p:sp>
          <p:nvSpPr>
            <p:cNvPr id="30" name="직사각형 29"/>
            <p:cNvSpPr/>
            <p:nvPr/>
          </p:nvSpPr>
          <p:spPr>
            <a:xfrm>
              <a:off x="2891497" y="1463506"/>
              <a:ext cx="49885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개미와 베짱이의 입장에서</a:t>
              </a: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557291" y="1317927"/>
              <a:ext cx="462280" cy="431481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7760775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34" name="직사각형 33"/>
          <p:cNvSpPr/>
          <p:nvPr/>
        </p:nvSpPr>
        <p:spPr>
          <a:xfrm>
            <a:off x="488682" y="2026108"/>
            <a:ext cx="9796364" cy="738664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 latinLnBrk="0"/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두 사람의 갈등 발생 지점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밑줄 친 부분에서 개미와 베짱이는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… </a:t>
            </a:r>
          </a:p>
          <a:p>
            <a:pPr algn="ctr" latinLnBrk="0"/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  - </a:t>
            </a:r>
            <a:r>
              <a:rPr lang="ko-KR" altLang="en-US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평화로운 의사소통을 위해 무엇이 필요했을까</a:t>
            </a:r>
            <a:r>
              <a:rPr lang="en-US" altLang="ko-KR" sz="24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? </a:t>
            </a:r>
            <a:r>
              <a:rPr lang="en-US" altLang="ko-KR" sz="16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– </a:t>
            </a:r>
            <a:r>
              <a:rPr lang="ko-KR" altLang="en-US" sz="1600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다음 슬라이드에서 찾기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465455" y="2659380"/>
            <a:ext cx="9762490" cy="4219990"/>
            <a:chOff x="465455" y="1483144"/>
            <a:chExt cx="9762490" cy="5311820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465455" y="2481715"/>
              <a:ext cx="9762490" cy="4261985"/>
            </a:xfrm>
            <a:prstGeom prst="roundRect">
              <a:avLst>
                <a:gd name="adj" fmla="val 1136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601980" y="1483144"/>
              <a:ext cx="9489440" cy="5311820"/>
              <a:chOff x="558839" y="1483144"/>
              <a:chExt cx="9575722" cy="5311820"/>
            </a:xfrm>
          </p:grpSpPr>
          <p:grpSp>
            <p:nvGrpSpPr>
              <p:cNvPr id="41" name="그룹 40"/>
              <p:cNvGrpSpPr/>
              <p:nvPr/>
            </p:nvGrpSpPr>
            <p:grpSpPr>
              <a:xfrm>
                <a:off x="558839" y="1699260"/>
                <a:ext cx="9575722" cy="5095704"/>
                <a:chOff x="1581150" y="1876427"/>
                <a:chExt cx="7458075" cy="4794248"/>
              </a:xfrm>
            </p:grpSpPr>
            <p:sp>
              <p:nvSpPr>
                <p:cNvPr id="46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47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48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</p:grpSp>
          <p:grpSp>
            <p:nvGrpSpPr>
              <p:cNvPr id="42" name="그룹 41"/>
              <p:cNvGrpSpPr/>
              <p:nvPr/>
            </p:nvGrpSpPr>
            <p:grpSpPr>
              <a:xfrm>
                <a:off x="725606" y="1483144"/>
                <a:ext cx="9242266" cy="5311820"/>
                <a:chOff x="1581150" y="1876427"/>
                <a:chExt cx="7458075" cy="4794248"/>
              </a:xfrm>
            </p:grpSpPr>
            <p:sp>
              <p:nvSpPr>
                <p:cNvPr id="43" name="Freeform 1857"/>
                <p:cNvSpPr>
                  <a:spLocks/>
                </p:cNvSpPr>
                <p:nvPr/>
              </p:nvSpPr>
              <p:spPr bwMode="auto">
                <a:xfrm>
                  <a:off x="1593850" y="1876427"/>
                  <a:ext cx="3716338" cy="4781551"/>
                </a:xfrm>
                <a:custGeom>
                  <a:avLst/>
                  <a:gdLst>
                    <a:gd name="T0" fmla="*/ 1732 w 1732"/>
                    <a:gd name="T1" fmla="*/ 2227 h 2227"/>
                    <a:gd name="T2" fmla="*/ 0 w 1732"/>
                    <a:gd name="T3" fmla="*/ 2227 h 2227"/>
                    <a:gd name="T4" fmla="*/ 0 w 1732"/>
                    <a:gd name="T5" fmla="*/ 241 h 2227"/>
                    <a:gd name="T6" fmla="*/ 1732 w 1732"/>
                    <a:gd name="T7" fmla="*/ 294 h 2227"/>
                    <a:gd name="T8" fmla="*/ 1732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1732" y="2227"/>
                      </a:moveTo>
                      <a:cubicBezTo>
                        <a:pt x="0" y="2227"/>
                        <a:pt x="0" y="2227"/>
                        <a:pt x="0" y="2227"/>
                      </a:cubicBez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0" y="241"/>
                        <a:pt x="1124" y="0"/>
                        <a:pt x="1732" y="294"/>
                      </a:cubicBezTo>
                      <a:lnTo>
                        <a:pt x="1732" y="2227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44" name="Freeform 1858"/>
                <p:cNvSpPr>
                  <a:spLocks/>
                </p:cNvSpPr>
                <p:nvPr/>
              </p:nvSpPr>
              <p:spPr bwMode="auto">
                <a:xfrm>
                  <a:off x="5310187" y="1876427"/>
                  <a:ext cx="3716338" cy="4781550"/>
                </a:xfrm>
                <a:custGeom>
                  <a:avLst/>
                  <a:gdLst>
                    <a:gd name="T0" fmla="*/ 0 w 1732"/>
                    <a:gd name="T1" fmla="*/ 2227 h 2227"/>
                    <a:gd name="T2" fmla="*/ 1732 w 1732"/>
                    <a:gd name="T3" fmla="*/ 2227 h 2227"/>
                    <a:gd name="T4" fmla="*/ 1732 w 1732"/>
                    <a:gd name="T5" fmla="*/ 241 h 2227"/>
                    <a:gd name="T6" fmla="*/ 0 w 1732"/>
                    <a:gd name="T7" fmla="*/ 294 h 2227"/>
                    <a:gd name="T8" fmla="*/ 0 w 1732"/>
                    <a:gd name="T9" fmla="*/ 2227 h 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2" h="2227">
                      <a:moveTo>
                        <a:pt x="0" y="2227"/>
                      </a:moveTo>
                      <a:cubicBezTo>
                        <a:pt x="1732" y="2227"/>
                        <a:pt x="1732" y="2227"/>
                        <a:pt x="1732" y="2227"/>
                      </a:cubicBezTo>
                      <a:cubicBezTo>
                        <a:pt x="1732" y="241"/>
                        <a:pt x="1732" y="241"/>
                        <a:pt x="1732" y="241"/>
                      </a:cubicBezTo>
                      <a:cubicBezTo>
                        <a:pt x="1732" y="241"/>
                        <a:pt x="609" y="0"/>
                        <a:pt x="0" y="294"/>
                      </a:cubicBezTo>
                      <a:lnTo>
                        <a:pt x="0" y="22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  <p:sp>
              <p:nvSpPr>
                <p:cNvPr id="45" name="Freeform 1859"/>
                <p:cNvSpPr>
                  <a:spLocks noEditPoints="1"/>
                </p:cNvSpPr>
                <p:nvPr/>
              </p:nvSpPr>
              <p:spPr bwMode="auto">
                <a:xfrm>
                  <a:off x="1581150" y="2170113"/>
                  <a:ext cx="7458075" cy="4500562"/>
                </a:xfrm>
                <a:custGeom>
                  <a:avLst/>
                  <a:gdLst>
                    <a:gd name="T0" fmla="*/ 3470 w 3476"/>
                    <a:gd name="T1" fmla="*/ 2096 h 2096"/>
                    <a:gd name="T2" fmla="*/ 6 w 3476"/>
                    <a:gd name="T3" fmla="*/ 2096 h 2096"/>
                    <a:gd name="T4" fmla="*/ 0 w 3476"/>
                    <a:gd name="T5" fmla="*/ 2090 h 2096"/>
                    <a:gd name="T6" fmla="*/ 0 w 3476"/>
                    <a:gd name="T7" fmla="*/ 104 h 2096"/>
                    <a:gd name="T8" fmla="*/ 5 w 3476"/>
                    <a:gd name="T9" fmla="*/ 98 h 2096"/>
                    <a:gd name="T10" fmla="*/ 644 w 3476"/>
                    <a:gd name="T11" fmla="*/ 14 h 2096"/>
                    <a:gd name="T12" fmla="*/ 1211 w 3476"/>
                    <a:gd name="T13" fmla="*/ 18 h 2096"/>
                    <a:gd name="T14" fmla="*/ 1738 w 3476"/>
                    <a:gd name="T15" fmla="*/ 150 h 2096"/>
                    <a:gd name="T16" fmla="*/ 2265 w 3476"/>
                    <a:gd name="T17" fmla="*/ 18 h 2096"/>
                    <a:gd name="T18" fmla="*/ 2833 w 3476"/>
                    <a:gd name="T19" fmla="*/ 14 h 2096"/>
                    <a:gd name="T20" fmla="*/ 3471 w 3476"/>
                    <a:gd name="T21" fmla="*/ 98 h 2096"/>
                    <a:gd name="T22" fmla="*/ 3476 w 3476"/>
                    <a:gd name="T23" fmla="*/ 104 h 2096"/>
                    <a:gd name="T24" fmla="*/ 3476 w 3476"/>
                    <a:gd name="T25" fmla="*/ 2090 h 2096"/>
                    <a:gd name="T26" fmla="*/ 3470 w 3476"/>
                    <a:gd name="T27" fmla="*/ 2096 h 2096"/>
                    <a:gd name="T28" fmla="*/ 12 w 3476"/>
                    <a:gd name="T29" fmla="*/ 2084 h 2096"/>
                    <a:gd name="T30" fmla="*/ 3464 w 3476"/>
                    <a:gd name="T31" fmla="*/ 2084 h 2096"/>
                    <a:gd name="T32" fmla="*/ 3464 w 3476"/>
                    <a:gd name="T33" fmla="*/ 109 h 2096"/>
                    <a:gd name="T34" fmla="*/ 2832 w 3476"/>
                    <a:gd name="T35" fmla="*/ 26 h 2096"/>
                    <a:gd name="T36" fmla="*/ 2266 w 3476"/>
                    <a:gd name="T37" fmla="*/ 30 h 2096"/>
                    <a:gd name="T38" fmla="*/ 1741 w 3476"/>
                    <a:gd name="T39" fmla="*/ 162 h 2096"/>
                    <a:gd name="T40" fmla="*/ 1735 w 3476"/>
                    <a:gd name="T41" fmla="*/ 162 h 2096"/>
                    <a:gd name="T42" fmla="*/ 1210 w 3476"/>
                    <a:gd name="T43" fmla="*/ 30 h 2096"/>
                    <a:gd name="T44" fmla="*/ 644 w 3476"/>
                    <a:gd name="T45" fmla="*/ 26 h 2096"/>
                    <a:gd name="T46" fmla="*/ 12 w 3476"/>
                    <a:gd name="T47" fmla="*/ 109 h 2096"/>
                    <a:gd name="T48" fmla="*/ 12 w 3476"/>
                    <a:gd name="T49" fmla="*/ 2084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76" h="2096">
                      <a:moveTo>
                        <a:pt x="3470" y="2096"/>
                      </a:moveTo>
                      <a:cubicBezTo>
                        <a:pt x="6" y="2096"/>
                        <a:pt x="6" y="2096"/>
                        <a:pt x="6" y="2096"/>
                      </a:cubicBezTo>
                      <a:cubicBezTo>
                        <a:pt x="3" y="2096"/>
                        <a:pt x="0" y="2093"/>
                        <a:pt x="0" y="209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1"/>
                        <a:pt x="2" y="99"/>
                        <a:pt x="5" y="98"/>
                      </a:cubicBezTo>
                      <a:cubicBezTo>
                        <a:pt x="8" y="98"/>
                        <a:pt x="290" y="38"/>
                        <a:pt x="644" y="14"/>
                      </a:cubicBezTo>
                      <a:cubicBezTo>
                        <a:pt x="851" y="0"/>
                        <a:pt x="1042" y="2"/>
                        <a:pt x="1211" y="18"/>
                      </a:cubicBezTo>
                      <a:cubicBezTo>
                        <a:pt x="1422" y="39"/>
                        <a:pt x="1599" y="83"/>
                        <a:pt x="1738" y="150"/>
                      </a:cubicBezTo>
                      <a:cubicBezTo>
                        <a:pt x="1877" y="83"/>
                        <a:pt x="2054" y="39"/>
                        <a:pt x="2265" y="18"/>
                      </a:cubicBezTo>
                      <a:cubicBezTo>
                        <a:pt x="2434" y="2"/>
                        <a:pt x="2625" y="0"/>
                        <a:pt x="2833" y="14"/>
                      </a:cubicBezTo>
                      <a:cubicBezTo>
                        <a:pt x="3186" y="38"/>
                        <a:pt x="3469" y="98"/>
                        <a:pt x="3471" y="98"/>
                      </a:cubicBezTo>
                      <a:cubicBezTo>
                        <a:pt x="3474" y="99"/>
                        <a:pt x="3476" y="101"/>
                        <a:pt x="3476" y="104"/>
                      </a:cubicBezTo>
                      <a:cubicBezTo>
                        <a:pt x="3476" y="2090"/>
                        <a:pt x="3476" y="2090"/>
                        <a:pt x="3476" y="2090"/>
                      </a:cubicBezTo>
                      <a:cubicBezTo>
                        <a:pt x="3476" y="2093"/>
                        <a:pt x="3473" y="2096"/>
                        <a:pt x="3470" y="2096"/>
                      </a:cubicBezTo>
                      <a:moveTo>
                        <a:pt x="12" y="2084"/>
                      </a:moveTo>
                      <a:cubicBezTo>
                        <a:pt x="3464" y="2084"/>
                        <a:pt x="3464" y="2084"/>
                        <a:pt x="3464" y="2084"/>
                      </a:cubicBezTo>
                      <a:cubicBezTo>
                        <a:pt x="3464" y="109"/>
                        <a:pt x="3464" y="109"/>
                        <a:pt x="3464" y="109"/>
                      </a:cubicBezTo>
                      <a:cubicBezTo>
                        <a:pt x="3426" y="101"/>
                        <a:pt x="3159" y="48"/>
                        <a:pt x="2832" y="26"/>
                      </a:cubicBezTo>
                      <a:cubicBezTo>
                        <a:pt x="2625" y="12"/>
                        <a:pt x="2434" y="14"/>
                        <a:pt x="2266" y="30"/>
                      </a:cubicBezTo>
                      <a:cubicBezTo>
                        <a:pt x="2056" y="51"/>
                        <a:pt x="1879" y="95"/>
                        <a:pt x="1741" y="162"/>
                      </a:cubicBezTo>
                      <a:cubicBezTo>
                        <a:pt x="1739" y="163"/>
                        <a:pt x="1737" y="163"/>
                        <a:pt x="1735" y="162"/>
                      </a:cubicBezTo>
                      <a:cubicBezTo>
                        <a:pt x="1597" y="95"/>
                        <a:pt x="1421" y="51"/>
                        <a:pt x="1210" y="30"/>
                      </a:cubicBezTo>
                      <a:cubicBezTo>
                        <a:pt x="1042" y="14"/>
                        <a:pt x="851" y="12"/>
                        <a:pt x="644" y="26"/>
                      </a:cubicBezTo>
                      <a:cubicBezTo>
                        <a:pt x="317" y="48"/>
                        <a:pt x="51" y="101"/>
                        <a:pt x="12" y="109"/>
                      </a:cubicBezTo>
                      <a:lnTo>
                        <a:pt x="12" y="2084"/>
                      </a:lnTo>
                      <a:close/>
                    </a:path>
                  </a:pathLst>
                </a:custGeom>
                <a:solidFill>
                  <a:srgbClr val="1010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b="1" spc="-150"/>
                </a:p>
              </p:txBody>
            </p:sp>
          </p:grpSp>
        </p:grpSp>
      </p:grpSp>
      <p:sp>
        <p:nvSpPr>
          <p:cNvPr id="38" name="모서리가 둥근 직사각형 37"/>
          <p:cNvSpPr/>
          <p:nvPr/>
        </p:nvSpPr>
        <p:spPr>
          <a:xfrm>
            <a:off x="329371" y="6790006"/>
            <a:ext cx="10031484" cy="229914"/>
          </a:xfrm>
          <a:prstGeom prst="roundRect">
            <a:avLst>
              <a:gd name="adj" fmla="val 35703"/>
            </a:avLst>
          </a:prstGeom>
          <a:solidFill>
            <a:srgbClr val="696968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49" name="그룹 48"/>
          <p:cNvGrpSpPr/>
          <p:nvPr/>
        </p:nvGrpSpPr>
        <p:grpSpPr>
          <a:xfrm>
            <a:off x="996677" y="3333853"/>
            <a:ext cx="8840743" cy="615553"/>
            <a:chOff x="3638287" y="2680362"/>
            <a:chExt cx="11370437" cy="79168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1" name="직사각형 50"/>
            <p:cNvSpPr/>
            <p:nvPr/>
          </p:nvSpPr>
          <p:spPr>
            <a:xfrm>
              <a:off x="3995419" y="2680362"/>
              <a:ext cx="11013305" cy="79168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베짱이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개미야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!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 오늘 청소당번인데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애들이랑 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PC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방 가기로 약속했거든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 대신에 오늘만 청소 좀 해주라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996677" y="4172050"/>
            <a:ext cx="8840743" cy="307777"/>
            <a:chOff x="3638287" y="2680355"/>
            <a:chExt cx="11370437" cy="395844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4" name="직사각형 53"/>
            <p:cNvSpPr/>
            <p:nvPr/>
          </p:nvSpPr>
          <p:spPr>
            <a:xfrm>
              <a:off x="3995419" y="2680355"/>
              <a:ext cx="11013305" cy="39584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개미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청소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나도 약속이 있는데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... 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곤란한 표정으로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음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...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생각해 볼게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996677" y="4659728"/>
            <a:ext cx="8840743" cy="307777"/>
            <a:chOff x="3638287" y="2680359"/>
            <a:chExt cx="11370437" cy="395845"/>
          </a:xfrm>
        </p:grpSpPr>
        <p:pic>
          <p:nvPicPr>
            <p:cNvPr id="56" name="그림 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57" name="직사각형 56"/>
            <p:cNvSpPr/>
            <p:nvPr/>
          </p:nvSpPr>
          <p:spPr>
            <a:xfrm>
              <a:off x="3995419" y="2680359"/>
              <a:ext cx="11013305" cy="39584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베짱이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응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부탁한다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그럼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! 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가버림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1274354" y="5101689"/>
            <a:ext cx="1324066" cy="30777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atinLnBrk="0"/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(</a:t>
            </a:r>
            <a:r>
              <a:rPr lang="ko-KR" altLang="en-US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잠시 후</a:t>
            </a:r>
            <a:r>
              <a:rPr lang="en-US" altLang="ko-KR" sz="20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cs typeface="KoPubWorld돋움체 Bold" panose="00000800000000000000" pitchFamily="2" charset="-127"/>
              </a:rPr>
              <a:t>)</a:t>
            </a:r>
          </a:p>
        </p:txBody>
      </p:sp>
      <p:grpSp>
        <p:nvGrpSpPr>
          <p:cNvPr id="60" name="그룹 59"/>
          <p:cNvGrpSpPr/>
          <p:nvPr/>
        </p:nvGrpSpPr>
        <p:grpSpPr>
          <a:xfrm>
            <a:off x="996677" y="5558889"/>
            <a:ext cx="8840743" cy="307777"/>
            <a:chOff x="3638287" y="2680360"/>
            <a:chExt cx="11370437" cy="395845"/>
          </a:xfrm>
        </p:grpSpPr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2" name="직사각형 61"/>
            <p:cNvSpPr/>
            <p:nvPr/>
          </p:nvSpPr>
          <p:spPr>
            <a:xfrm>
              <a:off x="3995419" y="2680360"/>
              <a:ext cx="11013305" cy="395845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개미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저기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0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베짱아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!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 오늘 청소 대신하기 힘들 것 같아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.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996677" y="6008467"/>
            <a:ext cx="8840743" cy="615553"/>
            <a:chOff x="3638287" y="2680359"/>
            <a:chExt cx="11370437" cy="791689"/>
          </a:xfrm>
        </p:grpSpPr>
        <p:pic>
          <p:nvPicPr>
            <p:cNvPr id="64" name="그림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8287" y="2715214"/>
              <a:ext cx="368827" cy="330408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3995419" y="2680359"/>
              <a:ext cx="11013305" cy="791689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베짱이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: 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황당해 하며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269B3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왜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!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생각해 본다며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생각해 보니까 해주기 싫니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? </a:t>
              </a:r>
              <a:b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</a:b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          </a:t>
              </a:r>
              <a:r>
                <a:rPr lang="ko-KR" altLang="en-US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처음부터 싫으면 싫다고 말하지 그랬니</a:t>
              </a:r>
              <a:r>
                <a:rPr lang="en-US" altLang="ko-KR" sz="20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03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평화로운 의사소통 기술이 필요한 순간은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?</a:t>
            </a:r>
          </a:p>
        </p:txBody>
      </p:sp>
      <p:grpSp>
        <p:nvGrpSpPr>
          <p:cNvPr id="58" name="그룹 57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66" name="그룹 65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68" name="모서리가 둥근 직사각형 67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9" name="그룹 68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70" name="그룹 69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7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71" name="그룹 70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7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7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67" name="모서리가 둥근 직사각형 66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sp>
        <p:nvSpPr>
          <p:cNvPr id="78" name="직사각형 77"/>
          <p:cNvSpPr/>
          <p:nvPr/>
        </p:nvSpPr>
        <p:spPr>
          <a:xfrm>
            <a:off x="2583180" y="6474467"/>
            <a:ext cx="7268003" cy="262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구현정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전영옥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(2005).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의사소통의 기법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..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박이정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이창덕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임칠성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심영택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원진숙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박재현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(2010).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화법교육론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서울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역락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96677" y="1997399"/>
            <a:ext cx="4497343" cy="4422873"/>
            <a:chOff x="996677" y="1966919"/>
            <a:chExt cx="4497343" cy="4422873"/>
          </a:xfrm>
        </p:grpSpPr>
        <p:grpSp>
          <p:nvGrpSpPr>
            <p:cNvPr id="2" name="그룹 1"/>
            <p:cNvGrpSpPr/>
            <p:nvPr/>
          </p:nvGrpSpPr>
          <p:grpSpPr>
            <a:xfrm>
              <a:off x="996677" y="1966919"/>
              <a:ext cx="4360183" cy="338554"/>
              <a:chOff x="996677" y="3333851"/>
              <a:chExt cx="3783463" cy="293773"/>
            </a:xfrm>
          </p:grpSpPr>
          <p:pic>
            <p:nvPicPr>
              <p:cNvPr id="81" name="그림 8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82" name="직사각형 81"/>
              <p:cNvSpPr/>
              <p:nvPr/>
            </p:nvSpPr>
            <p:spPr>
              <a:xfrm>
                <a:off x="1274354" y="3333851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적극적으로 이야기</a:t>
                </a:r>
              </a:p>
            </p:txBody>
          </p:sp>
        </p:grpSp>
        <p:grpSp>
          <p:nvGrpSpPr>
            <p:cNvPr id="83" name="그룹 82"/>
            <p:cNvGrpSpPr/>
            <p:nvPr/>
          </p:nvGrpSpPr>
          <p:grpSpPr>
            <a:xfrm>
              <a:off x="996677" y="2420735"/>
              <a:ext cx="4360183" cy="338554"/>
              <a:chOff x="996677" y="3333853"/>
              <a:chExt cx="3783463" cy="293773"/>
            </a:xfrm>
          </p:grpSpPr>
          <p:pic>
            <p:nvPicPr>
              <p:cNvPr id="84" name="그림 8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85" name="직사각형 84"/>
              <p:cNvSpPr/>
              <p:nvPr/>
            </p:nvSpPr>
            <p:spPr>
              <a:xfrm>
                <a:off x="1274354" y="3333853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말로 해결</a:t>
                </a:r>
              </a:p>
            </p:txBody>
          </p:sp>
        </p:grpSp>
        <p:grpSp>
          <p:nvGrpSpPr>
            <p:cNvPr id="86" name="그룹 85"/>
            <p:cNvGrpSpPr/>
            <p:nvPr/>
          </p:nvGrpSpPr>
          <p:grpSpPr>
            <a:xfrm>
              <a:off x="996677" y="2874548"/>
              <a:ext cx="4360183" cy="338554"/>
              <a:chOff x="996677" y="3333853"/>
              <a:chExt cx="3783463" cy="293773"/>
            </a:xfrm>
          </p:grpSpPr>
          <p:pic>
            <p:nvPicPr>
              <p:cNvPr id="87" name="그림 8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88" name="직사각형 87"/>
              <p:cNvSpPr/>
              <p:nvPr/>
            </p:nvSpPr>
            <p:spPr>
              <a:xfrm>
                <a:off x="1274354" y="3333853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현재에 초점</a:t>
                </a:r>
              </a:p>
            </p:txBody>
          </p:sp>
        </p:grpSp>
        <p:grpSp>
          <p:nvGrpSpPr>
            <p:cNvPr id="89" name="그룹 88"/>
            <p:cNvGrpSpPr/>
            <p:nvPr/>
          </p:nvGrpSpPr>
          <p:grpSpPr>
            <a:xfrm>
              <a:off x="996677" y="3328361"/>
              <a:ext cx="4360183" cy="338554"/>
              <a:chOff x="996677" y="3333853"/>
              <a:chExt cx="3783463" cy="293773"/>
            </a:xfrm>
          </p:grpSpPr>
          <p:pic>
            <p:nvPicPr>
              <p:cNvPr id="90" name="그림 8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91" name="직사각형 90"/>
              <p:cNvSpPr/>
              <p:nvPr/>
            </p:nvSpPr>
            <p:spPr>
              <a:xfrm>
                <a:off x="1274354" y="3333853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정직하게 반응</a:t>
                </a:r>
              </a:p>
            </p:txBody>
          </p:sp>
        </p:grpSp>
        <p:grpSp>
          <p:nvGrpSpPr>
            <p:cNvPr id="92" name="그룹 91"/>
            <p:cNvGrpSpPr/>
            <p:nvPr/>
          </p:nvGrpSpPr>
          <p:grpSpPr>
            <a:xfrm>
              <a:off x="996677" y="3782174"/>
              <a:ext cx="4360183" cy="338554"/>
              <a:chOff x="996677" y="3333853"/>
              <a:chExt cx="3783463" cy="293773"/>
            </a:xfrm>
          </p:grpSpPr>
          <p:pic>
            <p:nvPicPr>
              <p:cNvPr id="93" name="그림 9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94" name="직사각형 93"/>
              <p:cNvSpPr/>
              <p:nvPr/>
            </p:nvSpPr>
            <p:spPr>
              <a:xfrm>
                <a:off x="1274354" y="3333853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 약점 건드리지 않기</a:t>
                </a:r>
              </a:p>
            </p:txBody>
          </p:sp>
        </p:grpSp>
        <p:grpSp>
          <p:nvGrpSpPr>
            <p:cNvPr id="95" name="그룹 94"/>
            <p:cNvGrpSpPr/>
            <p:nvPr/>
          </p:nvGrpSpPr>
          <p:grpSpPr>
            <a:xfrm>
              <a:off x="996677" y="4235987"/>
              <a:ext cx="4360183" cy="338554"/>
              <a:chOff x="996677" y="3333853"/>
              <a:chExt cx="3783463" cy="293773"/>
            </a:xfrm>
          </p:grpSpPr>
          <p:pic>
            <p:nvPicPr>
              <p:cNvPr id="96" name="그림 9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97" name="직사각형 96"/>
              <p:cNvSpPr/>
              <p:nvPr/>
            </p:nvSpPr>
            <p:spPr>
              <a:xfrm>
                <a:off x="1274354" y="3333853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수용의 자세</a:t>
                </a:r>
              </a:p>
            </p:txBody>
          </p:sp>
        </p:grpSp>
        <p:grpSp>
          <p:nvGrpSpPr>
            <p:cNvPr id="98" name="그룹 97"/>
            <p:cNvGrpSpPr/>
            <p:nvPr/>
          </p:nvGrpSpPr>
          <p:grpSpPr>
            <a:xfrm>
              <a:off x="996677" y="4689800"/>
              <a:ext cx="4360183" cy="338554"/>
              <a:chOff x="996677" y="3333853"/>
              <a:chExt cx="3783463" cy="293773"/>
            </a:xfrm>
          </p:grpSpPr>
          <p:pic>
            <p:nvPicPr>
              <p:cNvPr id="99" name="그림 9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00" name="직사각형 99"/>
              <p:cNvSpPr/>
              <p:nvPr/>
            </p:nvSpPr>
            <p:spPr>
              <a:xfrm>
                <a:off x="1274354" y="3333853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비언어적 표현 활용</a:t>
                </a:r>
              </a:p>
            </p:txBody>
          </p:sp>
        </p:grpSp>
        <p:grpSp>
          <p:nvGrpSpPr>
            <p:cNvPr id="101" name="그룹 100"/>
            <p:cNvGrpSpPr/>
            <p:nvPr/>
          </p:nvGrpSpPr>
          <p:grpSpPr>
            <a:xfrm>
              <a:off x="996677" y="5143613"/>
              <a:ext cx="4360183" cy="338554"/>
              <a:chOff x="996677" y="3333853"/>
              <a:chExt cx="3783463" cy="293773"/>
            </a:xfrm>
          </p:grpSpPr>
          <p:pic>
            <p:nvPicPr>
              <p:cNvPr id="102" name="그림 10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03" name="직사각형 102"/>
              <p:cNvSpPr/>
              <p:nvPr/>
            </p:nvSpPr>
            <p:spPr>
              <a:xfrm>
                <a:off x="1274354" y="3333853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무시하는 발언 하지 않기</a:t>
                </a:r>
              </a:p>
            </p:txBody>
          </p:sp>
        </p:grpSp>
        <p:grpSp>
          <p:nvGrpSpPr>
            <p:cNvPr id="104" name="그룹 103"/>
            <p:cNvGrpSpPr/>
            <p:nvPr/>
          </p:nvGrpSpPr>
          <p:grpSpPr>
            <a:xfrm>
              <a:off x="996677" y="5597425"/>
              <a:ext cx="4497343" cy="338554"/>
              <a:chOff x="996677" y="3333851"/>
              <a:chExt cx="3902481" cy="293773"/>
            </a:xfrm>
          </p:grpSpPr>
          <p:pic>
            <p:nvPicPr>
              <p:cNvPr id="105" name="그림 10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06" name="직사각형 105"/>
              <p:cNvSpPr/>
              <p:nvPr/>
            </p:nvSpPr>
            <p:spPr>
              <a:xfrm>
                <a:off x="1274354" y="3333851"/>
                <a:ext cx="3624804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문제가 무엇인지 초점을 분명히</a:t>
                </a:r>
              </a:p>
            </p:txBody>
          </p:sp>
        </p:grpSp>
        <p:grpSp>
          <p:nvGrpSpPr>
            <p:cNvPr id="107" name="그룹 106"/>
            <p:cNvGrpSpPr/>
            <p:nvPr/>
          </p:nvGrpSpPr>
          <p:grpSpPr>
            <a:xfrm>
              <a:off x="996677" y="6051238"/>
              <a:ext cx="4360183" cy="338554"/>
              <a:chOff x="996677" y="3333848"/>
              <a:chExt cx="3783463" cy="293773"/>
            </a:xfrm>
          </p:grpSpPr>
          <p:pic>
            <p:nvPicPr>
              <p:cNvPr id="108" name="그림 10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09" name="직사각형 108"/>
              <p:cNvSpPr/>
              <p:nvPr/>
            </p:nvSpPr>
            <p:spPr>
              <a:xfrm>
                <a:off x="1274354" y="3333848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상대방의 처지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의견 이해하기 </a:t>
                </a:r>
              </a:p>
            </p:txBody>
          </p:sp>
        </p:grpSp>
      </p:grpSp>
      <p:grpSp>
        <p:nvGrpSpPr>
          <p:cNvPr id="123" name="그룹 122"/>
          <p:cNvGrpSpPr/>
          <p:nvPr/>
        </p:nvGrpSpPr>
        <p:grpSpPr>
          <a:xfrm>
            <a:off x="5332457" y="1997397"/>
            <a:ext cx="4603858" cy="4422873"/>
            <a:chOff x="996677" y="1966917"/>
            <a:chExt cx="4603858" cy="4422873"/>
          </a:xfrm>
        </p:grpSpPr>
        <p:grpSp>
          <p:nvGrpSpPr>
            <p:cNvPr id="124" name="그룹 123"/>
            <p:cNvGrpSpPr/>
            <p:nvPr/>
          </p:nvGrpSpPr>
          <p:grpSpPr>
            <a:xfrm>
              <a:off x="996677" y="1966917"/>
              <a:ext cx="4603858" cy="338554"/>
              <a:chOff x="996677" y="3333850"/>
              <a:chExt cx="3994907" cy="293773"/>
            </a:xfrm>
          </p:grpSpPr>
          <p:pic>
            <p:nvPicPr>
              <p:cNvPr id="152" name="그림 15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53" name="직사각형 152"/>
              <p:cNvSpPr/>
              <p:nvPr/>
            </p:nvSpPr>
            <p:spPr>
              <a:xfrm>
                <a:off x="1274354" y="3333850"/>
                <a:ext cx="3717230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자신이 무조건 옳다는 생각 버리기</a:t>
                </a:r>
              </a:p>
            </p:txBody>
          </p:sp>
        </p:grpSp>
        <p:grpSp>
          <p:nvGrpSpPr>
            <p:cNvPr id="125" name="그룹 124"/>
            <p:cNvGrpSpPr/>
            <p:nvPr/>
          </p:nvGrpSpPr>
          <p:grpSpPr>
            <a:xfrm>
              <a:off x="996677" y="2420734"/>
              <a:ext cx="4360183" cy="338554"/>
              <a:chOff x="996677" y="3333852"/>
              <a:chExt cx="3783463" cy="293773"/>
            </a:xfrm>
          </p:grpSpPr>
          <p:pic>
            <p:nvPicPr>
              <p:cNvPr id="150" name="그림 14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51" name="직사각형 150"/>
              <p:cNvSpPr/>
              <p:nvPr/>
            </p:nvSpPr>
            <p:spPr>
              <a:xfrm>
                <a:off x="1274354" y="3333852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순간의 감정에 휘둘리지 않기</a:t>
                </a:r>
              </a:p>
            </p:txBody>
          </p:sp>
        </p:grpSp>
        <p:grpSp>
          <p:nvGrpSpPr>
            <p:cNvPr id="126" name="그룹 125"/>
            <p:cNvGrpSpPr/>
            <p:nvPr/>
          </p:nvGrpSpPr>
          <p:grpSpPr>
            <a:xfrm>
              <a:off x="996677" y="2874547"/>
              <a:ext cx="4360183" cy="338554"/>
              <a:chOff x="996677" y="3333852"/>
              <a:chExt cx="3783463" cy="293773"/>
            </a:xfrm>
          </p:grpSpPr>
          <p:pic>
            <p:nvPicPr>
              <p:cNvPr id="148" name="그림 14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49" name="직사각형 148"/>
              <p:cNvSpPr/>
              <p:nvPr/>
            </p:nvSpPr>
            <p:spPr>
              <a:xfrm>
                <a:off x="1274354" y="3333852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잘못과 책임에만 집중하지 않기</a:t>
                </a:r>
              </a:p>
            </p:txBody>
          </p:sp>
        </p:grpSp>
        <p:grpSp>
          <p:nvGrpSpPr>
            <p:cNvPr id="127" name="그룹 126"/>
            <p:cNvGrpSpPr/>
            <p:nvPr/>
          </p:nvGrpSpPr>
          <p:grpSpPr>
            <a:xfrm>
              <a:off x="996677" y="3328358"/>
              <a:ext cx="4360183" cy="338554"/>
              <a:chOff x="996677" y="3333850"/>
              <a:chExt cx="3783463" cy="293773"/>
            </a:xfrm>
          </p:grpSpPr>
          <p:pic>
            <p:nvPicPr>
              <p:cNvPr id="146" name="그림 14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47" name="직사각형 146"/>
              <p:cNvSpPr/>
              <p:nvPr/>
            </p:nvSpPr>
            <p:spPr>
              <a:xfrm>
                <a:off x="1274354" y="3333850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자신의 잘못부터 먼저</a:t>
                </a:r>
              </a:p>
            </p:txBody>
          </p:sp>
        </p:grpSp>
        <p:grpSp>
          <p:nvGrpSpPr>
            <p:cNvPr id="128" name="그룹 127"/>
            <p:cNvGrpSpPr/>
            <p:nvPr/>
          </p:nvGrpSpPr>
          <p:grpSpPr>
            <a:xfrm>
              <a:off x="996677" y="3782171"/>
              <a:ext cx="4360183" cy="338554"/>
              <a:chOff x="996677" y="3333850"/>
              <a:chExt cx="3783463" cy="293773"/>
            </a:xfrm>
          </p:grpSpPr>
          <p:pic>
            <p:nvPicPr>
              <p:cNvPr id="144" name="그림 14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45" name="직사각형 144"/>
              <p:cNvSpPr/>
              <p:nvPr/>
            </p:nvSpPr>
            <p:spPr>
              <a:xfrm>
                <a:off x="1274354" y="3333850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완곡한 표현</a:t>
                </a:r>
              </a:p>
            </p:txBody>
          </p:sp>
        </p:grpSp>
        <p:grpSp>
          <p:nvGrpSpPr>
            <p:cNvPr id="129" name="그룹 128"/>
            <p:cNvGrpSpPr/>
            <p:nvPr/>
          </p:nvGrpSpPr>
          <p:grpSpPr>
            <a:xfrm>
              <a:off x="996677" y="4235986"/>
              <a:ext cx="4360183" cy="338554"/>
              <a:chOff x="996677" y="3333852"/>
              <a:chExt cx="3783463" cy="293773"/>
            </a:xfrm>
          </p:grpSpPr>
          <p:pic>
            <p:nvPicPr>
              <p:cNvPr id="142" name="그림 14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43" name="직사각형 142"/>
              <p:cNvSpPr/>
              <p:nvPr/>
            </p:nvSpPr>
            <p:spPr>
              <a:xfrm>
                <a:off x="1274354" y="3333852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상대방의 말이 끝난 다음 말하기</a:t>
                </a:r>
              </a:p>
            </p:txBody>
          </p:sp>
        </p:grpSp>
        <p:grpSp>
          <p:nvGrpSpPr>
            <p:cNvPr id="130" name="그룹 129"/>
            <p:cNvGrpSpPr/>
            <p:nvPr/>
          </p:nvGrpSpPr>
          <p:grpSpPr>
            <a:xfrm>
              <a:off x="996677" y="4689797"/>
              <a:ext cx="4360183" cy="338554"/>
              <a:chOff x="996677" y="3333850"/>
              <a:chExt cx="3783463" cy="293773"/>
            </a:xfrm>
          </p:grpSpPr>
          <p:pic>
            <p:nvPicPr>
              <p:cNvPr id="140" name="그림 13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41" name="직사각형 140"/>
              <p:cNvSpPr/>
              <p:nvPr/>
            </p:nvSpPr>
            <p:spPr>
              <a:xfrm>
                <a:off x="1274354" y="3333850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눈빛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표정으로 공감하기</a:t>
                </a:r>
              </a:p>
            </p:txBody>
          </p:sp>
        </p:grpSp>
        <p:grpSp>
          <p:nvGrpSpPr>
            <p:cNvPr id="131" name="그룹 130"/>
            <p:cNvGrpSpPr/>
            <p:nvPr/>
          </p:nvGrpSpPr>
          <p:grpSpPr>
            <a:xfrm>
              <a:off x="996677" y="5143610"/>
              <a:ext cx="4360183" cy="338554"/>
              <a:chOff x="996677" y="3333850"/>
              <a:chExt cx="3783463" cy="293773"/>
            </a:xfrm>
          </p:grpSpPr>
          <p:pic>
            <p:nvPicPr>
              <p:cNvPr id="138" name="그림 13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9" name="직사각형 138"/>
              <p:cNvSpPr/>
              <p:nvPr/>
            </p:nvSpPr>
            <p:spPr>
              <a:xfrm>
                <a:off x="1274354" y="3333850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나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-</a:t>
                </a:r>
                <a:r>
                  <a:rPr lang="ko-KR" altLang="en-US" sz="22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전달법</a:t>
                </a:r>
                <a:endPara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32" name="그룹 131"/>
            <p:cNvGrpSpPr/>
            <p:nvPr/>
          </p:nvGrpSpPr>
          <p:grpSpPr>
            <a:xfrm>
              <a:off x="996677" y="5597423"/>
              <a:ext cx="4497343" cy="338554"/>
              <a:chOff x="996677" y="3333849"/>
              <a:chExt cx="3902481" cy="293773"/>
            </a:xfrm>
          </p:grpSpPr>
          <p:pic>
            <p:nvPicPr>
              <p:cNvPr id="136" name="그림 1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7" name="직사각형 136"/>
              <p:cNvSpPr/>
              <p:nvPr/>
            </p:nvSpPr>
            <p:spPr>
              <a:xfrm>
                <a:off x="1274354" y="3333849"/>
                <a:ext cx="3624804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증거가 불충분한 것은 말하지 않기</a:t>
                </a:r>
              </a:p>
            </p:txBody>
          </p:sp>
        </p:grpSp>
        <p:grpSp>
          <p:nvGrpSpPr>
            <p:cNvPr id="133" name="그룹 132"/>
            <p:cNvGrpSpPr/>
            <p:nvPr/>
          </p:nvGrpSpPr>
          <p:grpSpPr>
            <a:xfrm>
              <a:off x="996677" y="6051236"/>
              <a:ext cx="4360183" cy="338554"/>
              <a:chOff x="996677" y="3333847"/>
              <a:chExt cx="3783463" cy="293773"/>
            </a:xfrm>
          </p:grpSpPr>
          <p:pic>
            <p:nvPicPr>
              <p:cNvPr id="134" name="그림 1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5" name="직사각형 134"/>
              <p:cNvSpPr/>
              <p:nvPr/>
            </p:nvSpPr>
            <p:spPr>
              <a:xfrm>
                <a:off x="1274354" y="3333847"/>
                <a:ext cx="3505786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포기 가능 </a:t>
                </a:r>
                <a:r>
                  <a:rPr lang="en-US" altLang="ko-KR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– 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포기 불가능 분명히 정리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8695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78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037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sp>
        <p:nvSpPr>
          <p:cNvPr id="36" name="직사각형 35"/>
          <p:cNvSpPr/>
          <p:nvPr/>
        </p:nvSpPr>
        <p:spPr>
          <a:xfrm>
            <a:off x="1228726" y="618696"/>
            <a:ext cx="9464674" cy="561768"/>
          </a:xfrm>
          <a:prstGeom prst="rect">
            <a:avLst/>
          </a:prstGeom>
          <a:gradFill>
            <a:gsLst>
              <a:gs pos="31000">
                <a:srgbClr val="FFFFFF">
                  <a:alpha val="5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" y="618696"/>
            <a:ext cx="1890638" cy="561768"/>
            <a:chOff x="1" y="504396"/>
            <a:chExt cx="1890638" cy="561768"/>
          </a:xfrm>
        </p:grpSpPr>
        <p:sp>
          <p:nvSpPr>
            <p:cNvPr id="11" name="직사각형 10"/>
            <p:cNvSpPr/>
            <p:nvPr/>
          </p:nvSpPr>
          <p:spPr>
            <a:xfrm>
              <a:off x="1" y="504396"/>
              <a:ext cx="1133474" cy="561768"/>
            </a:xfrm>
            <a:prstGeom prst="rect">
              <a:avLst/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7165" y="504396"/>
              <a:ext cx="1133474" cy="561768"/>
            </a:xfrm>
            <a:prstGeom prst="roundRect">
              <a:avLst>
                <a:gd name="adj" fmla="val 50000"/>
              </a:avLst>
            </a:prstGeom>
            <a:solidFill>
              <a:srgbClr val="026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501083" y="585225"/>
              <a:ext cx="1245217" cy="40011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6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수업열기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CFDC420-5C58-4D28-95DA-836CB6B6779D}"/>
              </a:ext>
            </a:extLst>
          </p:cNvPr>
          <p:cNvSpPr txBox="1"/>
          <p:nvPr/>
        </p:nvSpPr>
        <p:spPr>
          <a:xfrm>
            <a:off x="1994163" y="714914"/>
            <a:ext cx="580080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 latinLnBrk="0">
              <a:spcBef>
                <a:spcPts val="100"/>
              </a:spcBef>
              <a:spcAft>
                <a:spcPts val="300"/>
              </a:spcAft>
            </a:pPr>
            <a:r>
              <a:rPr kumimoji="1" lang="ko-KR" altLang="en-US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▶ 평화로운 의사소통 기술이 필요한 순간은</a:t>
            </a:r>
            <a:r>
              <a:rPr kumimoji="1" lang="en-US" altLang="ko-KR" sz="24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269B3"/>
                </a:solidFill>
                <a:latin typeface="맑은 고딕" panose="020B0503020000020004" pitchFamily="50" charset="-127"/>
              </a:rPr>
              <a:t>?</a:t>
            </a:r>
          </a:p>
        </p:txBody>
      </p:sp>
      <p:grpSp>
        <p:nvGrpSpPr>
          <p:cNvPr id="110" name="그룹 109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111" name="그룹 110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113" name="모서리가 둥근 직사각형 112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114" name="그룹 113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115" name="그룹 114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2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2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116" name="그룹 115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1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1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1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112" name="모서리가 둥근 직사각형 111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154" name="그룹 153"/>
          <p:cNvGrpSpPr/>
          <p:nvPr/>
        </p:nvGrpSpPr>
        <p:grpSpPr>
          <a:xfrm>
            <a:off x="1922780" y="1317927"/>
            <a:ext cx="6847840" cy="638021"/>
            <a:chOff x="1961857" y="1317927"/>
            <a:chExt cx="6847840" cy="638021"/>
          </a:xfrm>
        </p:grpSpPr>
        <p:sp>
          <p:nvSpPr>
            <p:cNvPr id="155" name="직사각형 154"/>
            <p:cNvSpPr/>
            <p:nvPr/>
          </p:nvSpPr>
          <p:spPr>
            <a:xfrm>
              <a:off x="1961857" y="1463505"/>
              <a:ext cx="684784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번호 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] 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또는 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키워드 </a:t>
              </a:r>
              <a:r>
                <a:rPr lang="en-US" altLang="ko-KR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]</a:t>
              </a:r>
              <a:r>
                <a:rPr lang="ko-KR" altLang="en-US" sz="3200" b="1" spc="-15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로 말하기</a:t>
              </a:r>
            </a:p>
          </p:txBody>
        </p:sp>
        <p:pic>
          <p:nvPicPr>
            <p:cNvPr id="156" name="그림 1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103413" y="1317927"/>
              <a:ext cx="462280" cy="431481"/>
            </a:xfrm>
            <a:prstGeom prst="rect">
              <a:avLst/>
            </a:prstGeom>
          </p:spPr>
        </p:pic>
        <p:pic>
          <p:nvPicPr>
            <p:cNvPr id="157" name="그림 15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8267016" y="1317927"/>
              <a:ext cx="462280" cy="431481"/>
            </a:xfrm>
            <a:prstGeom prst="rect">
              <a:avLst/>
            </a:prstGeom>
          </p:spPr>
        </p:pic>
      </p:grpSp>
      <p:sp>
        <p:nvSpPr>
          <p:cNvPr id="158" name="직사각형 157"/>
          <p:cNvSpPr/>
          <p:nvPr/>
        </p:nvSpPr>
        <p:spPr>
          <a:xfrm>
            <a:off x="958028" y="2482393"/>
            <a:ext cx="8803192" cy="1954381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ctr" latinLnBrk="0">
              <a:spcAft>
                <a:spcPts val="600"/>
              </a:spcAft>
            </a:pPr>
            <a:endParaRPr lang="en-US" altLang="ko-KR" sz="900" b="1" spc="-150" dirty="0">
              <a:gradFill>
                <a:gsLst>
                  <a:gs pos="18333">
                    <a:schemeClr val="tx1">
                      <a:lumMod val="75000"/>
                      <a:lumOff val="25000"/>
                    </a:schemeClr>
                  </a:gs>
                  <a:gs pos="31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ctr" latinLnBrk="0">
              <a:spcAft>
                <a:spcPts val="600"/>
              </a:spcAft>
            </a:pPr>
            <a:r>
              <a:rPr lang="en-US" altLang="ko-KR" sz="3600" b="1" spc="-150" dirty="0">
                <a:solidFill>
                  <a:srgbClr val="EE6000"/>
                </a:solidFill>
                <a:latin typeface="+mj-ea"/>
                <a:ea typeface="+mj-ea"/>
              </a:rPr>
              <a:t>[ </a:t>
            </a:r>
            <a:r>
              <a:rPr lang="ko-KR" altLang="en-US" sz="3600" b="1" spc="-150" dirty="0">
                <a:solidFill>
                  <a:srgbClr val="EE6000"/>
                </a:solidFill>
                <a:latin typeface="+mj-ea"/>
                <a:ea typeface="+mj-ea"/>
              </a:rPr>
              <a:t>개미 </a:t>
            </a:r>
            <a:r>
              <a:rPr lang="en-US" altLang="ko-KR" sz="3600" b="1" spc="-150" dirty="0">
                <a:solidFill>
                  <a:srgbClr val="EE6000"/>
                </a:solidFill>
                <a:latin typeface="+mj-ea"/>
                <a:ea typeface="+mj-ea"/>
              </a:rPr>
              <a:t>]</a:t>
            </a:r>
            <a:r>
              <a:rPr lang="ko-KR" altLang="en-US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에게 필요했던 것은</a:t>
            </a:r>
            <a:endParaRPr lang="en-US" altLang="ko-KR" sz="3600" b="1" spc="-15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fontAlgn="ctr" latinLnBrk="0">
              <a:spcAft>
                <a:spcPts val="600"/>
              </a:spcAft>
            </a:pPr>
            <a:endParaRPr lang="en-US" altLang="ko-KR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fontAlgn="ctr" latinLnBrk="0">
              <a:spcAft>
                <a:spcPts val="600"/>
              </a:spcAft>
            </a:pPr>
            <a:r>
              <a:rPr lang="en-US" altLang="ko-KR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(                                   ) </a:t>
            </a:r>
            <a:r>
              <a:rPr lang="ko-KR" altLang="en-US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이다</a:t>
            </a:r>
            <a:r>
              <a:rPr lang="en-US" altLang="ko-KR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.</a:t>
            </a:r>
          </a:p>
          <a:p>
            <a:pPr fontAlgn="ctr" latinLnBrk="0">
              <a:spcAft>
                <a:spcPts val="600"/>
              </a:spcAft>
            </a:pPr>
            <a:endParaRPr lang="ko-KR" altLang="en-US" sz="800" b="1" spc="-150" dirty="0">
              <a:solidFill>
                <a:schemeClr val="tx2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958028" y="4654093"/>
            <a:ext cx="8803192" cy="1923604"/>
          </a:xfrm>
          <a:prstGeom prst="rect">
            <a:avLst/>
          </a:prstGeom>
          <a:ln>
            <a:solidFill>
              <a:srgbClr val="0269B3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ctr" latinLnBrk="0">
              <a:spcAft>
                <a:spcPts val="600"/>
              </a:spcAft>
            </a:pPr>
            <a:endParaRPr lang="en-US" altLang="ko-KR" sz="800" b="1" spc="-15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fontAlgn="ctr" latinLnBrk="0">
              <a:spcAft>
                <a:spcPts val="600"/>
              </a:spcAft>
            </a:pPr>
            <a:r>
              <a:rPr lang="en-US" altLang="ko-KR" sz="3600" b="1" spc="-150" dirty="0">
                <a:solidFill>
                  <a:srgbClr val="0269B3"/>
                </a:solidFill>
                <a:latin typeface="+mj-ea"/>
                <a:ea typeface="+mj-ea"/>
              </a:rPr>
              <a:t>[ </a:t>
            </a:r>
            <a:r>
              <a:rPr lang="ko-KR" altLang="en-US" sz="3600" b="1" spc="-150" dirty="0">
                <a:solidFill>
                  <a:srgbClr val="0269B3"/>
                </a:solidFill>
                <a:latin typeface="+mj-ea"/>
                <a:ea typeface="+mj-ea"/>
              </a:rPr>
              <a:t>베짱이 </a:t>
            </a:r>
            <a:r>
              <a:rPr lang="en-US" altLang="ko-KR" sz="3600" b="1" spc="-150" dirty="0">
                <a:solidFill>
                  <a:srgbClr val="0269B3"/>
                </a:solidFill>
                <a:latin typeface="+mj-ea"/>
                <a:ea typeface="+mj-ea"/>
              </a:rPr>
              <a:t>]</a:t>
            </a:r>
            <a:r>
              <a:rPr lang="ko-KR" altLang="en-US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에게 필요했던 것은</a:t>
            </a:r>
          </a:p>
          <a:p>
            <a:pPr fontAlgn="ctr" latinLnBrk="0">
              <a:spcAft>
                <a:spcPts val="600"/>
              </a:spcAft>
            </a:pP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fontAlgn="ctr" latinLnBrk="0">
              <a:spcAft>
                <a:spcPts val="600"/>
              </a:spcAft>
            </a:pPr>
            <a:r>
              <a:rPr lang="en-US" altLang="ko-KR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(                                   ) </a:t>
            </a:r>
            <a:r>
              <a:rPr lang="ko-KR" altLang="en-US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이다</a:t>
            </a:r>
            <a:r>
              <a:rPr lang="en-US" altLang="ko-KR" sz="3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.</a:t>
            </a:r>
          </a:p>
          <a:p>
            <a:pPr fontAlgn="ctr" latinLnBrk="0">
              <a:spcAft>
                <a:spcPts val="600"/>
              </a:spcAft>
            </a:pPr>
            <a:endParaRPr lang="en-US" altLang="ko-KR" sz="800" b="1" spc="-15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8197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갈등 해결 채널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소통 라디오 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DJ</a:t>
              </a:r>
              <a:endPara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4885483" y="6794507"/>
            <a:ext cx="5346700" cy="278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서울특별시교육연구정보원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2" name="그룹 4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5" name="그룹 4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6" name="그룹 4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3" name="모서리가 둥근 직사각형 4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20296" y="1317927"/>
            <a:ext cx="10253003" cy="638021"/>
            <a:chOff x="259373" y="1317927"/>
            <a:chExt cx="10253003" cy="638021"/>
          </a:xfrm>
        </p:grpSpPr>
        <p:sp>
          <p:nvSpPr>
            <p:cNvPr id="55" name="직사각형 54"/>
            <p:cNvSpPr/>
            <p:nvPr/>
          </p:nvSpPr>
          <p:spPr>
            <a:xfrm>
              <a:off x="567397" y="1463505"/>
              <a:ext cx="96367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평화로운 의사소통 전략을 전하는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소통 라디오 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DJ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역할극</a:t>
              </a:r>
            </a:p>
          </p:txBody>
        </p:sp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59373" y="1317927"/>
              <a:ext cx="462280" cy="431481"/>
            </a:xfrm>
            <a:prstGeom prst="rect">
              <a:avLst/>
            </a:prstGeom>
          </p:spPr>
        </p:pic>
        <p:pic>
          <p:nvPicPr>
            <p:cNvPr id="57" name="그림 5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10050096" y="1317927"/>
              <a:ext cx="462280" cy="431481"/>
            </a:xfrm>
            <a:prstGeom prst="rect">
              <a:avLst/>
            </a:prstGeom>
          </p:spPr>
        </p:pic>
      </p:grpSp>
      <p:grpSp>
        <p:nvGrpSpPr>
          <p:cNvPr id="10" name="그룹 9"/>
          <p:cNvGrpSpPr/>
          <p:nvPr/>
        </p:nvGrpSpPr>
        <p:grpSpPr>
          <a:xfrm>
            <a:off x="913448" y="2383085"/>
            <a:ext cx="3080214" cy="565757"/>
            <a:chOff x="913448" y="2383085"/>
            <a:chExt cx="3080214" cy="565757"/>
          </a:xfrm>
        </p:grpSpPr>
        <p:sp>
          <p:nvSpPr>
            <p:cNvPr id="58" name="직사각형 57"/>
            <p:cNvSpPr/>
            <p:nvPr/>
          </p:nvSpPr>
          <p:spPr>
            <a:xfrm>
              <a:off x="988467" y="2774713"/>
              <a:ext cx="2070100" cy="174129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913448" y="2383085"/>
              <a:ext cx="3080214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r>
                <a:rPr lang="ko-KR" altLang="en-US" sz="3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활동 방법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996677" y="3094679"/>
            <a:ext cx="8814519" cy="338554"/>
            <a:chOff x="996677" y="1997399"/>
            <a:chExt cx="8814519" cy="338554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1316681" y="1997399"/>
              <a:ext cx="8494515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갈등 상황 사연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(1 ~ 3)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중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 선택하기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996677" y="3728945"/>
            <a:ext cx="8814519" cy="677108"/>
            <a:chOff x="996677" y="1997399"/>
            <a:chExt cx="8814519" cy="677108"/>
          </a:xfrm>
        </p:grpSpPr>
        <p:pic>
          <p:nvPicPr>
            <p:cNvPr id="64" name="그림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1316681" y="1997399"/>
              <a:ext cx="8494515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선택한 사연의 갈등 해결에 도움이 될 만한 의사소통 기술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개를</a:t>
              </a:r>
            </a:p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평화로운 의사소통 기술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20]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중에서 선정하기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96677" y="4701765"/>
            <a:ext cx="8814519" cy="1015663"/>
            <a:chOff x="996677" y="1997399"/>
            <a:chExt cx="8814519" cy="1015663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68" name="직사각형 67"/>
            <p:cNvSpPr/>
            <p:nvPr/>
          </p:nvSpPr>
          <p:spPr>
            <a:xfrm>
              <a:off x="1316681" y="1997399"/>
              <a:ext cx="8494515" cy="1015663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라디오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DJ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 되었다고 가정하고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선정한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평화로운 의사소통 기술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]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을 사연에 적용해 갈등 해결에 도움이 될 만한 조언으로 소통 라디오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DJ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대본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3~4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줄 쓰기</a:t>
              </a: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996677" y="6013139"/>
            <a:ext cx="8814519" cy="338554"/>
            <a:chOff x="996677" y="1997399"/>
            <a:chExt cx="8814519" cy="338554"/>
          </a:xfrm>
        </p:grpSpPr>
        <p:pic>
          <p:nvPicPr>
            <p:cNvPr id="70" name="그림 6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71" name="직사각형 70"/>
            <p:cNvSpPr/>
            <p:nvPr/>
          </p:nvSpPr>
          <p:spPr>
            <a:xfrm>
              <a:off x="1316681" y="1997399"/>
              <a:ext cx="8494515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소통 라디오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DJ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 되어 </a:t>
              </a:r>
              <a:r>
                <a:rPr lang="ko-KR" altLang="en-US" sz="2200" b="1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모둠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 친구들에게 가상 방송하기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–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소감 나누기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693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갈등 해결 채널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소통 라디오 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DJ</a:t>
              </a:r>
              <a:endPara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4885483" y="6794507"/>
            <a:ext cx="5346700" cy="278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서울특별시교육연구정보원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2" name="그룹 4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5" name="그룹 4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6" name="그룹 4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3" name="모서리가 둥근 직사각형 4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20296" y="1317927"/>
            <a:ext cx="10253003" cy="638021"/>
            <a:chOff x="259373" y="1317927"/>
            <a:chExt cx="10253003" cy="638021"/>
          </a:xfrm>
        </p:grpSpPr>
        <p:sp>
          <p:nvSpPr>
            <p:cNvPr id="55" name="직사각형 54"/>
            <p:cNvSpPr/>
            <p:nvPr/>
          </p:nvSpPr>
          <p:spPr>
            <a:xfrm>
              <a:off x="567397" y="1463505"/>
              <a:ext cx="96367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평화로운 의사소통 전략을 전하는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소통 라디오 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DJ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역할극</a:t>
              </a:r>
            </a:p>
          </p:txBody>
        </p:sp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59373" y="1317927"/>
              <a:ext cx="462280" cy="431481"/>
            </a:xfrm>
            <a:prstGeom prst="rect">
              <a:avLst/>
            </a:prstGeom>
          </p:spPr>
        </p:pic>
        <p:pic>
          <p:nvPicPr>
            <p:cNvPr id="57" name="그림 5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10050096" y="1317927"/>
              <a:ext cx="462280" cy="431481"/>
            </a:xfrm>
            <a:prstGeom prst="rect">
              <a:avLst/>
            </a:prstGeom>
          </p:spPr>
        </p:pic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82" y="2819400"/>
            <a:ext cx="8851131" cy="37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78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갈등 해결 채널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소통 라디오 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DJ</a:t>
              </a:r>
              <a:endParaRPr kumimoji="1" lang="ko-KR" altLang="en-US" sz="2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CAA09"/>
                </a:solidFill>
                <a:latin typeface="맑은 고딕" panose="020B0503020000020004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42" name="그룹 41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45" name="그룹 44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46" name="그룹 45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51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2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3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48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49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50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43" name="모서리가 둥근 직사각형 42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20296" y="1317927"/>
            <a:ext cx="10253003" cy="638021"/>
            <a:chOff x="259373" y="1317927"/>
            <a:chExt cx="10253003" cy="638021"/>
          </a:xfrm>
        </p:grpSpPr>
        <p:sp>
          <p:nvSpPr>
            <p:cNvPr id="55" name="직사각형 54"/>
            <p:cNvSpPr/>
            <p:nvPr/>
          </p:nvSpPr>
          <p:spPr>
            <a:xfrm>
              <a:off x="567397" y="1463505"/>
              <a:ext cx="96367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평화로운 의사소통 전략을 전하는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소통 라디오 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DJ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역할극</a:t>
              </a:r>
            </a:p>
          </p:txBody>
        </p:sp>
        <p:pic>
          <p:nvPicPr>
            <p:cNvPr id="56" name="그림 55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59373" y="1317927"/>
              <a:ext cx="462280" cy="431481"/>
            </a:xfrm>
            <a:prstGeom prst="rect">
              <a:avLst/>
            </a:prstGeom>
          </p:spPr>
        </p:pic>
        <p:pic>
          <p:nvPicPr>
            <p:cNvPr id="57" name="그림 56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10050096" y="1317927"/>
              <a:ext cx="462280" cy="431481"/>
            </a:xfrm>
            <a:prstGeom prst="rect">
              <a:avLst/>
            </a:prstGeom>
          </p:spPr>
        </p:pic>
      </p:grpSp>
      <p:pic>
        <p:nvPicPr>
          <p:cNvPr id="30" name="그림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82" y="2819400"/>
            <a:ext cx="8764610" cy="37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41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평화로운 의사소통 기술 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20</a:t>
              </a:r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94" name="그룹 93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96" name="모서리가 둥근 직사각형 9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97" name="그룹 9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98" name="그룹 9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0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99" name="그룹 9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0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95" name="모서리가 둥근 직사각형 94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996677" y="1997396"/>
            <a:ext cx="8909410" cy="4422878"/>
            <a:chOff x="996677" y="1966916"/>
            <a:chExt cx="8909410" cy="4422878"/>
          </a:xfrm>
        </p:grpSpPr>
        <p:grpSp>
          <p:nvGrpSpPr>
            <p:cNvPr id="107" name="그룹 106"/>
            <p:cNvGrpSpPr/>
            <p:nvPr/>
          </p:nvGrpSpPr>
          <p:grpSpPr>
            <a:xfrm>
              <a:off x="996677" y="1966916"/>
              <a:ext cx="8627383" cy="338554"/>
              <a:chOff x="996677" y="3333849"/>
              <a:chExt cx="7486242" cy="293773"/>
            </a:xfrm>
          </p:grpSpPr>
          <p:pic>
            <p:nvPicPr>
              <p:cNvPr id="135" name="그림 13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6" name="직사각형 135"/>
              <p:cNvSpPr/>
              <p:nvPr/>
            </p:nvSpPr>
            <p:spPr>
              <a:xfrm>
                <a:off x="1274354" y="3333849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갈등을 계속 피하기보다는 마주해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적극적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으로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이야기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를 나눈다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08" name="그룹 107"/>
            <p:cNvGrpSpPr/>
            <p:nvPr/>
          </p:nvGrpSpPr>
          <p:grpSpPr>
            <a:xfrm>
              <a:off x="996677" y="2420732"/>
              <a:ext cx="8627383" cy="338554"/>
              <a:chOff x="996677" y="3333850"/>
              <a:chExt cx="7486242" cy="293773"/>
            </a:xfrm>
          </p:grpSpPr>
          <p:pic>
            <p:nvPicPr>
              <p:cNvPr id="133" name="그림 13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4" name="직사각형 133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힘이 아니라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말로 해결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09" name="그룹 108"/>
            <p:cNvGrpSpPr/>
            <p:nvPr/>
          </p:nvGrpSpPr>
          <p:grpSpPr>
            <a:xfrm>
              <a:off x="996677" y="2874545"/>
              <a:ext cx="8627383" cy="338554"/>
              <a:chOff x="996677" y="3333850"/>
              <a:chExt cx="7486242" cy="293773"/>
            </a:xfrm>
          </p:grpSpPr>
          <p:pic>
            <p:nvPicPr>
              <p:cNvPr id="131" name="그림 13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2" name="직사각형 131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축적된 감정이 아니라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현재에 초점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을 맞춘다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0" name="그룹 109"/>
            <p:cNvGrpSpPr/>
            <p:nvPr/>
          </p:nvGrpSpPr>
          <p:grpSpPr>
            <a:xfrm>
              <a:off x="996677" y="3328358"/>
              <a:ext cx="8627383" cy="338554"/>
              <a:chOff x="996677" y="3333850"/>
              <a:chExt cx="7486242" cy="293773"/>
            </a:xfrm>
          </p:grpSpPr>
          <p:pic>
            <p:nvPicPr>
              <p:cNvPr id="129" name="그림 12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0" name="직사각형 129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정직하게 반응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1" name="그룹 110"/>
            <p:cNvGrpSpPr/>
            <p:nvPr/>
          </p:nvGrpSpPr>
          <p:grpSpPr>
            <a:xfrm>
              <a:off x="996677" y="3782171"/>
              <a:ext cx="8627383" cy="338554"/>
              <a:chOff x="996677" y="3333850"/>
              <a:chExt cx="7486242" cy="293773"/>
            </a:xfrm>
          </p:grpSpPr>
          <p:pic>
            <p:nvPicPr>
              <p:cNvPr id="127" name="그림 12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8" name="직사각형 127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상대방의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약점은 건드리지 않는다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2" name="그룹 111"/>
            <p:cNvGrpSpPr/>
            <p:nvPr/>
          </p:nvGrpSpPr>
          <p:grpSpPr>
            <a:xfrm>
              <a:off x="996677" y="4235984"/>
              <a:ext cx="8627383" cy="338554"/>
              <a:chOff x="996677" y="3333850"/>
              <a:chExt cx="7486242" cy="293773"/>
            </a:xfrm>
          </p:grpSpPr>
          <p:pic>
            <p:nvPicPr>
              <p:cNvPr id="125" name="그림 1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6" name="직사각형 125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무조건적 거부보다는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수용의 자세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로 대한다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3" name="그룹 112"/>
            <p:cNvGrpSpPr/>
            <p:nvPr/>
          </p:nvGrpSpPr>
          <p:grpSpPr>
            <a:xfrm>
              <a:off x="996677" y="4689797"/>
              <a:ext cx="8627383" cy="338554"/>
              <a:chOff x="996677" y="3333850"/>
              <a:chExt cx="7486242" cy="293773"/>
            </a:xfrm>
          </p:grpSpPr>
          <p:pic>
            <p:nvPicPr>
              <p:cNvPr id="123" name="그림 1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4" name="직사각형 123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손짓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표정 등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비언어적 표현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을 적절히 활용한다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4" name="그룹 113"/>
            <p:cNvGrpSpPr/>
            <p:nvPr/>
          </p:nvGrpSpPr>
          <p:grpSpPr>
            <a:xfrm>
              <a:off x="996677" y="5143610"/>
              <a:ext cx="8627383" cy="338554"/>
              <a:chOff x="996677" y="3333850"/>
              <a:chExt cx="7486242" cy="293773"/>
            </a:xfrm>
          </p:grpSpPr>
          <p:pic>
            <p:nvPicPr>
              <p:cNvPr id="121" name="그림 1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2" name="직사각형 121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상대방을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무시하는 발언은 하지 않는다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5" name="그룹 114"/>
            <p:cNvGrpSpPr/>
            <p:nvPr/>
          </p:nvGrpSpPr>
          <p:grpSpPr>
            <a:xfrm>
              <a:off x="996677" y="5597427"/>
              <a:ext cx="8909410" cy="338554"/>
              <a:chOff x="996677" y="3333853"/>
              <a:chExt cx="7730965" cy="293773"/>
            </a:xfrm>
          </p:grpSpPr>
          <p:pic>
            <p:nvPicPr>
              <p:cNvPr id="119" name="그림 1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0" name="직사각형 119"/>
              <p:cNvSpPr/>
              <p:nvPr/>
            </p:nvSpPr>
            <p:spPr>
              <a:xfrm>
                <a:off x="1274354" y="3333853"/>
                <a:ext cx="7453288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대상에 대한 옳고 그름을 따지기보다는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문제가 무엇인지 초점을 분명히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 한다</a:t>
                </a:r>
                <a:r>
                  <a:rPr lang="en-US" altLang="ko-KR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6" name="그룹 115"/>
            <p:cNvGrpSpPr/>
            <p:nvPr/>
          </p:nvGrpSpPr>
          <p:grpSpPr>
            <a:xfrm>
              <a:off x="996677" y="6051240"/>
              <a:ext cx="8627383" cy="338554"/>
              <a:chOff x="996677" y="3333850"/>
              <a:chExt cx="7486242" cy="293773"/>
            </a:xfrm>
          </p:grpSpPr>
          <p:pic>
            <p:nvPicPr>
              <p:cNvPr id="117" name="그림 1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18" name="직사각형 117"/>
              <p:cNvSpPr/>
              <p:nvPr/>
            </p:nvSpPr>
            <p:spPr>
              <a:xfrm>
                <a:off x="1274354" y="3333850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자신의 의견을 말하기 전에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상대방의 처지와 의견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에 대한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이해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부터 전한다</a:t>
                </a:r>
                <a:r>
                  <a:rPr lang="en-US" altLang="ko-KR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 </a:t>
                </a:r>
              </a:p>
            </p:txBody>
          </p:sp>
        </p:grpSp>
      </p:grpSp>
      <p:sp>
        <p:nvSpPr>
          <p:cNvPr id="137" name="직사각형 136"/>
          <p:cNvSpPr/>
          <p:nvPr/>
        </p:nvSpPr>
        <p:spPr>
          <a:xfrm>
            <a:off x="2583180" y="6474467"/>
            <a:ext cx="7268003" cy="262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구현정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전영옥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(2005).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의사소통의 기법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박이정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이창덕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임칠성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심영택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원진숙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박재현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(2010).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화법교육론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서울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역락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3642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평화로운 의사소통 기술 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20</a:t>
              </a:r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94" name="그룹 93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96" name="모서리가 둥근 직사각형 95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97" name="그룹 96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98" name="그룹 97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103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4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5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99" name="그룹 98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100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1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102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95" name="모서리가 둥근 직사각형 94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996677" y="1997390"/>
            <a:ext cx="8909410" cy="4422881"/>
            <a:chOff x="996677" y="1966910"/>
            <a:chExt cx="8909410" cy="4422881"/>
          </a:xfrm>
        </p:grpSpPr>
        <p:grpSp>
          <p:nvGrpSpPr>
            <p:cNvPr id="107" name="그룹 106"/>
            <p:cNvGrpSpPr/>
            <p:nvPr/>
          </p:nvGrpSpPr>
          <p:grpSpPr>
            <a:xfrm>
              <a:off x="996677" y="1966910"/>
              <a:ext cx="8627383" cy="338554"/>
              <a:chOff x="996677" y="3333843"/>
              <a:chExt cx="7486242" cy="293773"/>
            </a:xfrm>
          </p:grpSpPr>
          <p:pic>
            <p:nvPicPr>
              <p:cNvPr id="135" name="그림 13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6" name="직사각형 135"/>
              <p:cNvSpPr/>
              <p:nvPr/>
            </p:nvSpPr>
            <p:spPr>
              <a:xfrm>
                <a:off x="1274354" y="3333843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자신이 무조건 옳다는 생각을 버린다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08" name="그룹 107"/>
            <p:cNvGrpSpPr/>
            <p:nvPr/>
          </p:nvGrpSpPr>
          <p:grpSpPr>
            <a:xfrm>
              <a:off x="996677" y="2420729"/>
              <a:ext cx="8627383" cy="338554"/>
              <a:chOff x="996677" y="3333847"/>
              <a:chExt cx="7486242" cy="293773"/>
            </a:xfrm>
          </p:grpSpPr>
          <p:pic>
            <p:nvPicPr>
              <p:cNvPr id="133" name="그림 13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4" name="직사각형 133"/>
              <p:cNvSpPr/>
              <p:nvPr/>
            </p:nvSpPr>
            <p:spPr>
              <a:xfrm>
                <a:off x="1274354" y="3333847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순간의 감정에 휘둘리지 않는다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09" name="그룹 108"/>
            <p:cNvGrpSpPr/>
            <p:nvPr/>
          </p:nvGrpSpPr>
          <p:grpSpPr>
            <a:xfrm>
              <a:off x="996677" y="2874542"/>
              <a:ext cx="8627383" cy="338554"/>
              <a:chOff x="996677" y="3333847"/>
              <a:chExt cx="7486242" cy="293773"/>
            </a:xfrm>
          </p:grpSpPr>
          <p:pic>
            <p:nvPicPr>
              <p:cNvPr id="131" name="그림 13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2" name="직사각형 131"/>
              <p:cNvSpPr/>
              <p:nvPr/>
            </p:nvSpPr>
            <p:spPr>
              <a:xfrm>
                <a:off x="1274354" y="3333847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잘못과 책임에만 집중하지 않는다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0" name="그룹 109"/>
            <p:cNvGrpSpPr/>
            <p:nvPr/>
          </p:nvGrpSpPr>
          <p:grpSpPr>
            <a:xfrm>
              <a:off x="996677" y="3328357"/>
              <a:ext cx="8825503" cy="338554"/>
              <a:chOff x="996677" y="3333849"/>
              <a:chExt cx="7658157" cy="293773"/>
            </a:xfrm>
          </p:grpSpPr>
          <p:pic>
            <p:nvPicPr>
              <p:cNvPr id="129" name="그림 12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30" name="직사각형 129"/>
              <p:cNvSpPr/>
              <p:nvPr/>
            </p:nvSpPr>
            <p:spPr>
              <a:xfrm>
                <a:off x="1274354" y="3333849"/>
                <a:ext cx="7380480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자신의 잘못부터 먼저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이야기하고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상대방에게 바라는 점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을 이야기한다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1" name="그룹 110"/>
            <p:cNvGrpSpPr/>
            <p:nvPr/>
          </p:nvGrpSpPr>
          <p:grpSpPr>
            <a:xfrm>
              <a:off x="996677" y="3782168"/>
              <a:ext cx="8627383" cy="338554"/>
              <a:chOff x="996677" y="3333847"/>
              <a:chExt cx="7486242" cy="293773"/>
            </a:xfrm>
          </p:grpSpPr>
          <p:pic>
            <p:nvPicPr>
              <p:cNvPr id="127" name="그림 12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8" name="직사각형 127"/>
              <p:cNvSpPr/>
              <p:nvPr/>
            </p:nvSpPr>
            <p:spPr>
              <a:xfrm>
                <a:off x="1274354" y="3333847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직설적 표현보다는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완곡한 표현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으로 말한다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2" name="그룹 111"/>
            <p:cNvGrpSpPr/>
            <p:nvPr/>
          </p:nvGrpSpPr>
          <p:grpSpPr>
            <a:xfrm>
              <a:off x="996677" y="4235981"/>
              <a:ext cx="8627383" cy="338554"/>
              <a:chOff x="996677" y="3333847"/>
              <a:chExt cx="7486242" cy="293773"/>
            </a:xfrm>
          </p:grpSpPr>
          <p:pic>
            <p:nvPicPr>
              <p:cNvPr id="125" name="그림 1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6" name="직사각형 125"/>
              <p:cNvSpPr/>
              <p:nvPr/>
            </p:nvSpPr>
            <p:spPr>
              <a:xfrm>
                <a:off x="1274354" y="3333847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상대방의 말이 끝난 다음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말을 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3" name="그룹 112"/>
            <p:cNvGrpSpPr/>
            <p:nvPr/>
          </p:nvGrpSpPr>
          <p:grpSpPr>
            <a:xfrm>
              <a:off x="996677" y="4689794"/>
              <a:ext cx="8627383" cy="338554"/>
              <a:chOff x="996677" y="3333848"/>
              <a:chExt cx="7486242" cy="293773"/>
            </a:xfrm>
          </p:grpSpPr>
          <p:pic>
            <p:nvPicPr>
              <p:cNvPr id="123" name="그림 1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4" name="직사각형 123"/>
              <p:cNvSpPr/>
              <p:nvPr/>
            </p:nvSpPr>
            <p:spPr>
              <a:xfrm>
                <a:off x="1274354" y="3333848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눈빛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과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표정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으로 먼저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공감의 태도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를 보인다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4" name="그룹 113"/>
            <p:cNvGrpSpPr/>
            <p:nvPr/>
          </p:nvGrpSpPr>
          <p:grpSpPr>
            <a:xfrm>
              <a:off x="996677" y="5143609"/>
              <a:ext cx="8627383" cy="338554"/>
              <a:chOff x="996677" y="3333849"/>
              <a:chExt cx="7486242" cy="293773"/>
            </a:xfrm>
          </p:grpSpPr>
          <p:pic>
            <p:nvPicPr>
              <p:cNvPr id="121" name="그림 1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2" name="직사각형 121"/>
              <p:cNvSpPr/>
              <p:nvPr/>
            </p:nvSpPr>
            <p:spPr>
              <a:xfrm>
                <a:off x="1274354" y="3333849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감정을 전할 때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,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상대가 아닌 나를 주어로 하는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나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-</a:t>
                </a:r>
                <a:r>
                  <a:rPr lang="ko-KR" altLang="en-US" sz="22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전달법</a:t>
                </a:r>
                <a:r>
                  <a:rPr lang="ko-KR" altLang="en-US" sz="2200" b="1" spc="-15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을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활용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한다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5" name="그룹 114"/>
            <p:cNvGrpSpPr/>
            <p:nvPr/>
          </p:nvGrpSpPr>
          <p:grpSpPr>
            <a:xfrm>
              <a:off x="996677" y="5597424"/>
              <a:ext cx="8909410" cy="338554"/>
              <a:chOff x="996677" y="3333850"/>
              <a:chExt cx="7730965" cy="293773"/>
            </a:xfrm>
          </p:grpSpPr>
          <p:pic>
            <p:nvPicPr>
              <p:cNvPr id="119" name="그림 1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20" name="직사각형 119"/>
              <p:cNvSpPr/>
              <p:nvPr/>
            </p:nvSpPr>
            <p:spPr>
              <a:xfrm>
                <a:off x="1274354" y="3333850"/>
                <a:ext cx="7453288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증거가 불충분한 것은 말하지 않는다</a:t>
                </a:r>
                <a:r>
                  <a:rPr lang="en-US" altLang="ko-KR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  <p:grpSp>
          <p:nvGrpSpPr>
            <p:cNvPr id="116" name="그룹 115"/>
            <p:cNvGrpSpPr/>
            <p:nvPr/>
          </p:nvGrpSpPr>
          <p:grpSpPr>
            <a:xfrm>
              <a:off x="996677" y="6051237"/>
              <a:ext cx="8627383" cy="338554"/>
              <a:chOff x="996677" y="3333847"/>
              <a:chExt cx="7486242" cy="293773"/>
            </a:xfrm>
          </p:grpSpPr>
          <p:pic>
            <p:nvPicPr>
              <p:cNvPr id="117" name="그림 1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677" y="3359290"/>
                <a:ext cx="286770" cy="256898"/>
              </a:xfrm>
              <a:prstGeom prst="rect">
                <a:avLst/>
              </a:prstGeom>
            </p:spPr>
          </p:pic>
          <p:sp>
            <p:nvSpPr>
              <p:cNvPr id="118" name="직사각형 117"/>
              <p:cNvSpPr/>
              <p:nvPr/>
            </p:nvSpPr>
            <p:spPr>
              <a:xfrm>
                <a:off x="1274354" y="3333847"/>
                <a:ext cx="7208565" cy="293773"/>
              </a:xfrm>
              <a:prstGeom prst="rect">
                <a:avLst/>
              </a:prstGeom>
            </p:spPr>
            <p:txBody>
              <a:bodyPr wrap="square" tIns="0" bIns="0">
                <a:spAutoFit/>
              </a:bodyPr>
              <a:lstStyle/>
              <a:p>
                <a:pPr latinLnBrk="0"/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포기 가능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한 것과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포기할 수 없는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 것을 </a:t>
                </a:r>
                <a:r>
                  <a:rPr lang="ko-KR" altLang="en-US" sz="2200" b="1" spc="-1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269B3"/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분명히 정리</a:t>
                </a:r>
                <a:r>
                  <a:rPr lang="ko-KR" altLang="en-US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한다</a:t>
                </a:r>
                <a:r>
                  <a:rPr lang="en-US" altLang="ko-KR" sz="2200" b="1" spc="-3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맑은 고딕" panose="020B0503020000020004" pitchFamily="50" charset="-127"/>
                    <a:cs typeface="KoPubWorld돋움체 Bold" panose="00000800000000000000" pitchFamily="2" charset="-127"/>
                  </a:rPr>
                  <a:t>.</a:t>
                </a:r>
              </a:p>
            </p:txBody>
          </p:sp>
        </p:grpSp>
      </p:grpSp>
      <p:sp>
        <p:nvSpPr>
          <p:cNvPr id="137" name="직사각형 136"/>
          <p:cNvSpPr/>
          <p:nvPr/>
        </p:nvSpPr>
        <p:spPr>
          <a:xfrm>
            <a:off x="2583180" y="6474467"/>
            <a:ext cx="7268003" cy="262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220" indent="-363220" algn="r" fontAlgn="base" latinLnBrk="0">
              <a:lnSpc>
                <a:spcPct val="110000"/>
              </a:lnSpc>
            </a:pP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출처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구현정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전영옥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(2005).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의사소통의 기법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박이정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이창덕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임칠성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심영택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원진숙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박재현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(2010).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화법교육론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서울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100" kern="0" spc="-150" dirty="0" err="1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역락</a:t>
            </a:r>
            <a:r>
              <a:rPr lang="en-US" altLang="ko-KR" sz="1100" kern="0" spc="-15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9654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A5D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5CAA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활동하기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702494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▶ 갈등 해결 채널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! </a:t>
              </a:r>
              <a:r>
                <a:rPr kumimoji="1" lang="ko-KR" altLang="en-US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소통 라디오 </a:t>
              </a:r>
              <a:r>
                <a:rPr kumimoji="1" lang="en-US" altLang="ko-KR" sz="2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CAA09"/>
                  </a:solidFill>
                  <a:latin typeface="맑은 고딕" panose="020B0503020000020004" pitchFamily="50" charset="-127"/>
                </a:rPr>
                <a:t>DJ 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330958" y="1776046"/>
            <a:ext cx="10031484" cy="5243874"/>
            <a:chOff x="329371" y="1691640"/>
            <a:chExt cx="10031484" cy="5243874"/>
          </a:xfrm>
        </p:grpSpPr>
        <p:grpSp>
          <p:nvGrpSpPr>
            <p:cNvPr id="56" name="그룹 55"/>
            <p:cNvGrpSpPr/>
            <p:nvPr/>
          </p:nvGrpSpPr>
          <p:grpSpPr>
            <a:xfrm>
              <a:off x="465455" y="1691640"/>
              <a:ext cx="9762490" cy="5103324"/>
              <a:chOff x="465455" y="1483144"/>
              <a:chExt cx="9762490" cy="5311820"/>
            </a:xfrm>
          </p:grpSpPr>
          <p:sp>
            <p:nvSpPr>
              <p:cNvPr id="58" name="모서리가 둥근 직사각형 57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0" name="그룹 59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5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6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7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1" name="그룹 60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2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3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4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7" name="모서리가 둥근 직사각형 56"/>
            <p:cNvSpPr/>
            <p:nvPr/>
          </p:nvSpPr>
          <p:spPr>
            <a:xfrm>
              <a:off x="329371" y="6705600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220296" y="1317927"/>
            <a:ext cx="10253003" cy="638021"/>
            <a:chOff x="259373" y="1317927"/>
            <a:chExt cx="10253003" cy="638021"/>
          </a:xfrm>
        </p:grpSpPr>
        <p:sp>
          <p:nvSpPr>
            <p:cNvPr id="69" name="직사각형 68"/>
            <p:cNvSpPr/>
            <p:nvPr/>
          </p:nvSpPr>
          <p:spPr>
            <a:xfrm>
              <a:off x="567397" y="1463505"/>
              <a:ext cx="9636760" cy="492443"/>
            </a:xfrm>
            <a:prstGeom prst="rect">
              <a:avLst/>
            </a:prstGeom>
          </p:spPr>
          <p:txBody>
            <a:bodyPr wrap="square" tIns="0" bIns="0" anchor="ctr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평화로운 의사소통 전략을 전하는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소통 라디오 </a:t>
              </a:r>
              <a:r>
                <a:rPr lang="en-US" altLang="ko-KR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DJ </a:t>
              </a:r>
              <a:r>
                <a:rPr lang="ko-KR" altLang="en-US" sz="3200" b="1" spc="-3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EE6000"/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역할극</a:t>
              </a:r>
            </a:p>
          </p:txBody>
        </p:sp>
        <p:pic>
          <p:nvPicPr>
            <p:cNvPr id="70" name="그림 69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>
              <a:off x="259373" y="1317927"/>
              <a:ext cx="462280" cy="431481"/>
            </a:xfrm>
            <a:prstGeom prst="rect">
              <a:avLst/>
            </a:prstGeom>
          </p:spPr>
        </p:pic>
        <p:pic>
          <p:nvPicPr>
            <p:cNvPr id="71" name="그림 70"/>
            <p:cNvPicPr>
              <a:picLocks noChangeAspect="1"/>
            </p:cNvPicPr>
            <p:nvPr/>
          </p:nvPicPr>
          <p:blipFill rotWithShape="1">
            <a:blip r:embed="rId3"/>
            <a:srcRect l="43611" t="13555" r="43611" b="61933"/>
            <a:stretch/>
          </p:blipFill>
          <p:spPr>
            <a:xfrm flipH="1" flipV="1">
              <a:off x="10050096" y="1317927"/>
              <a:ext cx="462280" cy="431481"/>
            </a:xfrm>
            <a:prstGeom prst="rect">
              <a:avLst/>
            </a:prstGeom>
          </p:spPr>
        </p:pic>
      </p:grpSp>
      <p:pic>
        <p:nvPicPr>
          <p:cNvPr id="74" name="그림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82" y="2819400"/>
            <a:ext cx="8764610" cy="37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07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5819235"/>
            <a:ext cx="10692000" cy="1231200"/>
          </a:xfrm>
          <a:prstGeom prst="rect">
            <a:avLst/>
          </a:prstGeom>
          <a:solidFill>
            <a:srgbClr val="B0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2" name="그룹 1"/>
          <p:cNvGrpSpPr/>
          <p:nvPr/>
        </p:nvGrpSpPr>
        <p:grpSpPr>
          <a:xfrm>
            <a:off x="1" y="618696"/>
            <a:ext cx="10693399" cy="561768"/>
            <a:chOff x="1" y="618696"/>
            <a:chExt cx="10693399" cy="561768"/>
          </a:xfrm>
        </p:grpSpPr>
        <p:sp>
          <p:nvSpPr>
            <p:cNvPr id="3" name="직사각형 2"/>
            <p:cNvSpPr/>
            <p:nvPr/>
          </p:nvSpPr>
          <p:spPr>
            <a:xfrm>
              <a:off x="1228726" y="618696"/>
              <a:ext cx="9464674" cy="561768"/>
            </a:xfrm>
            <a:prstGeom prst="rect">
              <a:avLst/>
            </a:prstGeom>
            <a:gradFill>
              <a:gsLst>
                <a:gs pos="31000">
                  <a:srgbClr val="FFFFFF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" y="618696"/>
              <a:ext cx="1890638" cy="561768"/>
              <a:chOff x="1" y="504396"/>
              <a:chExt cx="1890638" cy="561768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1" y="504396"/>
                <a:ext cx="1133474" cy="561768"/>
              </a:xfrm>
              <a:prstGeom prst="rect">
                <a:avLst/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모서리가 둥근 직사각형 6"/>
              <p:cNvSpPr/>
              <p:nvPr/>
            </p:nvSpPr>
            <p:spPr>
              <a:xfrm>
                <a:off x="757165" y="504396"/>
                <a:ext cx="1133474" cy="561768"/>
              </a:xfrm>
              <a:prstGeom prst="roundRect">
                <a:avLst>
                  <a:gd name="adj" fmla="val 50000"/>
                </a:avLst>
              </a:prstGeom>
              <a:solidFill>
                <a:srgbClr val="9B8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FDC420-5C58-4D28-95DA-836CB6B6779D}"/>
                  </a:ext>
                </a:extLst>
              </p:cNvPr>
              <p:cNvSpPr txBox="1"/>
              <p:nvPr/>
            </p:nvSpPr>
            <p:spPr>
              <a:xfrm>
                <a:off x="501083" y="585225"/>
                <a:ext cx="124521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fontAlgn="base" latinLnBrk="0">
                  <a:spcBef>
                    <a:spcPts val="100"/>
                  </a:spcBef>
                  <a:spcAft>
                    <a:spcPts val="300"/>
                  </a:spcAft>
                </a:pPr>
                <a:r>
                  <a:rPr kumimoji="1" lang="ko-KR" altLang="en-US" sz="2600" b="1" spc="-1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실천하기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DC420-5C58-4D28-95DA-836CB6B6779D}"/>
                </a:ext>
              </a:extLst>
            </p:cNvPr>
            <p:cNvSpPr txBox="1"/>
            <p:nvPr/>
          </p:nvSpPr>
          <p:spPr>
            <a:xfrm>
              <a:off x="1994163" y="714914"/>
              <a:ext cx="823187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fontAlgn="base" latinLnBrk="0">
                <a:spcBef>
                  <a:spcPts val="100"/>
                </a:spcBef>
                <a:spcAft>
                  <a:spcPts val="300"/>
                </a:spcAft>
              </a:pP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▶ 평화로운 의사소통 기술 </a:t>
              </a:r>
              <a:r>
                <a:rPr kumimoji="1" lang="en-US" altLang="ko-KR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3</a:t>
              </a:r>
              <a:r>
                <a:rPr kumimoji="1" lang="ko-KR" altLang="en-US" sz="2400" b="1" spc="-100" dirty="0">
                  <a:ln>
                    <a:solidFill>
                      <a:srgbClr val="00B0F0">
                        <a:alpha val="0"/>
                      </a:srgbClr>
                    </a:solidFill>
                  </a:ln>
                  <a:solidFill>
                    <a:srgbClr val="9B85B5"/>
                  </a:solidFill>
                  <a:latin typeface="맑은 고딕" panose="020B0503020000020004" pitchFamily="50" charset="-127"/>
                </a:rPr>
                <a:t>가지</a:t>
              </a:r>
              <a:endParaRPr kumimoji="1" lang="en-US" altLang="ko-KR" sz="2400" b="1" spc="-100" dirty="0">
                <a:ln>
                  <a:solidFill>
                    <a:srgbClr val="00B0F0">
                      <a:alpha val="0"/>
                    </a:srgbClr>
                  </a:solidFill>
                </a:ln>
                <a:solidFill>
                  <a:srgbClr val="9B85B5"/>
                </a:solidFill>
                <a:latin typeface="맑은 고딕" panose="020B0503020000020004" pitchFamily="50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329371" y="1243032"/>
            <a:ext cx="10031484" cy="5776888"/>
            <a:chOff x="329371" y="1243032"/>
            <a:chExt cx="10031484" cy="5776888"/>
          </a:xfrm>
        </p:grpSpPr>
        <p:grpSp>
          <p:nvGrpSpPr>
            <p:cNvPr id="58" name="그룹 57"/>
            <p:cNvGrpSpPr/>
            <p:nvPr/>
          </p:nvGrpSpPr>
          <p:grpSpPr>
            <a:xfrm>
              <a:off x="465455" y="1243032"/>
              <a:ext cx="9762490" cy="5636338"/>
              <a:chOff x="465455" y="1483144"/>
              <a:chExt cx="9762490" cy="5311820"/>
            </a:xfrm>
          </p:grpSpPr>
          <p:sp>
            <p:nvSpPr>
              <p:cNvPr id="60" name="모서리가 둥근 직사각형 59"/>
              <p:cNvSpPr/>
              <p:nvPr/>
            </p:nvSpPr>
            <p:spPr>
              <a:xfrm>
                <a:off x="465455" y="2481715"/>
                <a:ext cx="9762490" cy="4261985"/>
              </a:xfrm>
              <a:prstGeom prst="roundRect">
                <a:avLst>
                  <a:gd name="adj" fmla="val 1136"/>
                </a:avLst>
              </a:prstGeom>
              <a:solidFill>
                <a:srgbClr val="696968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/>
              </a:p>
            </p:txBody>
          </p:sp>
          <p:grpSp>
            <p:nvGrpSpPr>
              <p:cNvPr id="61" name="그룹 60"/>
              <p:cNvGrpSpPr/>
              <p:nvPr/>
            </p:nvGrpSpPr>
            <p:grpSpPr>
              <a:xfrm>
                <a:off x="601980" y="1483144"/>
                <a:ext cx="9489440" cy="5311820"/>
                <a:chOff x="558839" y="1483144"/>
                <a:chExt cx="9575722" cy="5311820"/>
              </a:xfrm>
            </p:grpSpPr>
            <p:grpSp>
              <p:nvGrpSpPr>
                <p:cNvPr id="62" name="그룹 61"/>
                <p:cNvGrpSpPr/>
                <p:nvPr/>
              </p:nvGrpSpPr>
              <p:grpSpPr>
                <a:xfrm>
                  <a:off x="558839" y="1699260"/>
                  <a:ext cx="9575722" cy="5095704"/>
                  <a:chOff x="1581150" y="1876427"/>
                  <a:chExt cx="7458075" cy="4794248"/>
                </a:xfrm>
              </p:grpSpPr>
              <p:sp>
                <p:nvSpPr>
                  <p:cNvPr id="67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8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9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  <p:grpSp>
              <p:nvGrpSpPr>
                <p:cNvPr id="63" name="그룹 62"/>
                <p:cNvGrpSpPr/>
                <p:nvPr/>
              </p:nvGrpSpPr>
              <p:grpSpPr>
                <a:xfrm>
                  <a:off x="725606" y="1483144"/>
                  <a:ext cx="9242266" cy="5311820"/>
                  <a:chOff x="1581150" y="1876427"/>
                  <a:chExt cx="7458075" cy="4794248"/>
                </a:xfrm>
              </p:grpSpPr>
              <p:sp>
                <p:nvSpPr>
                  <p:cNvPr id="64" name="Freeform 1857"/>
                  <p:cNvSpPr>
                    <a:spLocks/>
                  </p:cNvSpPr>
                  <p:nvPr/>
                </p:nvSpPr>
                <p:spPr bwMode="auto">
                  <a:xfrm>
                    <a:off x="1593850" y="1876427"/>
                    <a:ext cx="3716338" cy="4781551"/>
                  </a:xfrm>
                  <a:custGeom>
                    <a:avLst/>
                    <a:gdLst>
                      <a:gd name="T0" fmla="*/ 1732 w 1732"/>
                      <a:gd name="T1" fmla="*/ 2227 h 2227"/>
                      <a:gd name="T2" fmla="*/ 0 w 1732"/>
                      <a:gd name="T3" fmla="*/ 2227 h 2227"/>
                      <a:gd name="T4" fmla="*/ 0 w 1732"/>
                      <a:gd name="T5" fmla="*/ 241 h 2227"/>
                      <a:gd name="T6" fmla="*/ 1732 w 1732"/>
                      <a:gd name="T7" fmla="*/ 294 h 2227"/>
                      <a:gd name="T8" fmla="*/ 1732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1732" y="2227"/>
                        </a:moveTo>
                        <a:cubicBezTo>
                          <a:pt x="0" y="2227"/>
                          <a:pt x="0" y="2227"/>
                          <a:pt x="0" y="2227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1"/>
                          <a:pt x="1124" y="0"/>
                          <a:pt x="1732" y="294"/>
                        </a:cubicBezTo>
                        <a:lnTo>
                          <a:pt x="1732" y="2227"/>
                        </a:ln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5" name="Freeform 1858"/>
                  <p:cNvSpPr>
                    <a:spLocks/>
                  </p:cNvSpPr>
                  <p:nvPr/>
                </p:nvSpPr>
                <p:spPr bwMode="auto">
                  <a:xfrm>
                    <a:off x="5310187" y="1876427"/>
                    <a:ext cx="3716338" cy="4781550"/>
                  </a:xfrm>
                  <a:custGeom>
                    <a:avLst/>
                    <a:gdLst>
                      <a:gd name="T0" fmla="*/ 0 w 1732"/>
                      <a:gd name="T1" fmla="*/ 2227 h 2227"/>
                      <a:gd name="T2" fmla="*/ 1732 w 1732"/>
                      <a:gd name="T3" fmla="*/ 2227 h 2227"/>
                      <a:gd name="T4" fmla="*/ 1732 w 1732"/>
                      <a:gd name="T5" fmla="*/ 241 h 2227"/>
                      <a:gd name="T6" fmla="*/ 0 w 1732"/>
                      <a:gd name="T7" fmla="*/ 294 h 2227"/>
                      <a:gd name="T8" fmla="*/ 0 w 1732"/>
                      <a:gd name="T9" fmla="*/ 2227 h 2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32" h="2227">
                        <a:moveTo>
                          <a:pt x="0" y="2227"/>
                        </a:moveTo>
                        <a:cubicBezTo>
                          <a:pt x="1732" y="2227"/>
                          <a:pt x="1732" y="2227"/>
                          <a:pt x="1732" y="2227"/>
                        </a:cubicBezTo>
                        <a:cubicBezTo>
                          <a:pt x="1732" y="241"/>
                          <a:pt x="1732" y="241"/>
                          <a:pt x="1732" y="241"/>
                        </a:cubicBezTo>
                        <a:cubicBezTo>
                          <a:pt x="1732" y="241"/>
                          <a:pt x="609" y="0"/>
                          <a:pt x="0" y="294"/>
                        </a:cubicBezTo>
                        <a:lnTo>
                          <a:pt x="0" y="22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  <p:sp>
                <p:nvSpPr>
                  <p:cNvPr id="66" name="Freeform 1859"/>
                  <p:cNvSpPr>
                    <a:spLocks noEditPoints="1"/>
                  </p:cNvSpPr>
                  <p:nvPr/>
                </p:nvSpPr>
                <p:spPr bwMode="auto">
                  <a:xfrm>
                    <a:off x="1581150" y="2170113"/>
                    <a:ext cx="7458075" cy="4500562"/>
                  </a:xfrm>
                  <a:custGeom>
                    <a:avLst/>
                    <a:gdLst>
                      <a:gd name="T0" fmla="*/ 3470 w 3476"/>
                      <a:gd name="T1" fmla="*/ 2096 h 2096"/>
                      <a:gd name="T2" fmla="*/ 6 w 3476"/>
                      <a:gd name="T3" fmla="*/ 2096 h 2096"/>
                      <a:gd name="T4" fmla="*/ 0 w 3476"/>
                      <a:gd name="T5" fmla="*/ 2090 h 2096"/>
                      <a:gd name="T6" fmla="*/ 0 w 3476"/>
                      <a:gd name="T7" fmla="*/ 104 h 2096"/>
                      <a:gd name="T8" fmla="*/ 5 w 3476"/>
                      <a:gd name="T9" fmla="*/ 98 h 2096"/>
                      <a:gd name="T10" fmla="*/ 644 w 3476"/>
                      <a:gd name="T11" fmla="*/ 14 h 2096"/>
                      <a:gd name="T12" fmla="*/ 1211 w 3476"/>
                      <a:gd name="T13" fmla="*/ 18 h 2096"/>
                      <a:gd name="T14" fmla="*/ 1738 w 3476"/>
                      <a:gd name="T15" fmla="*/ 150 h 2096"/>
                      <a:gd name="T16" fmla="*/ 2265 w 3476"/>
                      <a:gd name="T17" fmla="*/ 18 h 2096"/>
                      <a:gd name="T18" fmla="*/ 2833 w 3476"/>
                      <a:gd name="T19" fmla="*/ 14 h 2096"/>
                      <a:gd name="T20" fmla="*/ 3471 w 3476"/>
                      <a:gd name="T21" fmla="*/ 98 h 2096"/>
                      <a:gd name="T22" fmla="*/ 3476 w 3476"/>
                      <a:gd name="T23" fmla="*/ 104 h 2096"/>
                      <a:gd name="T24" fmla="*/ 3476 w 3476"/>
                      <a:gd name="T25" fmla="*/ 2090 h 2096"/>
                      <a:gd name="T26" fmla="*/ 3470 w 3476"/>
                      <a:gd name="T27" fmla="*/ 2096 h 2096"/>
                      <a:gd name="T28" fmla="*/ 12 w 3476"/>
                      <a:gd name="T29" fmla="*/ 2084 h 2096"/>
                      <a:gd name="T30" fmla="*/ 3464 w 3476"/>
                      <a:gd name="T31" fmla="*/ 2084 h 2096"/>
                      <a:gd name="T32" fmla="*/ 3464 w 3476"/>
                      <a:gd name="T33" fmla="*/ 109 h 2096"/>
                      <a:gd name="T34" fmla="*/ 2832 w 3476"/>
                      <a:gd name="T35" fmla="*/ 26 h 2096"/>
                      <a:gd name="T36" fmla="*/ 2266 w 3476"/>
                      <a:gd name="T37" fmla="*/ 30 h 2096"/>
                      <a:gd name="T38" fmla="*/ 1741 w 3476"/>
                      <a:gd name="T39" fmla="*/ 162 h 2096"/>
                      <a:gd name="T40" fmla="*/ 1735 w 3476"/>
                      <a:gd name="T41" fmla="*/ 162 h 2096"/>
                      <a:gd name="T42" fmla="*/ 1210 w 3476"/>
                      <a:gd name="T43" fmla="*/ 30 h 2096"/>
                      <a:gd name="T44" fmla="*/ 644 w 3476"/>
                      <a:gd name="T45" fmla="*/ 26 h 2096"/>
                      <a:gd name="T46" fmla="*/ 12 w 3476"/>
                      <a:gd name="T47" fmla="*/ 109 h 2096"/>
                      <a:gd name="T48" fmla="*/ 12 w 3476"/>
                      <a:gd name="T49" fmla="*/ 2084 h 20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476" h="2096">
                        <a:moveTo>
                          <a:pt x="3470" y="2096"/>
                        </a:moveTo>
                        <a:cubicBezTo>
                          <a:pt x="6" y="2096"/>
                          <a:pt x="6" y="2096"/>
                          <a:pt x="6" y="2096"/>
                        </a:cubicBezTo>
                        <a:cubicBezTo>
                          <a:pt x="3" y="2096"/>
                          <a:pt x="0" y="2093"/>
                          <a:pt x="0" y="2090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0" y="101"/>
                          <a:pt x="2" y="99"/>
                          <a:pt x="5" y="98"/>
                        </a:cubicBezTo>
                        <a:cubicBezTo>
                          <a:pt x="8" y="98"/>
                          <a:pt x="290" y="38"/>
                          <a:pt x="644" y="14"/>
                        </a:cubicBezTo>
                        <a:cubicBezTo>
                          <a:pt x="851" y="0"/>
                          <a:pt x="1042" y="2"/>
                          <a:pt x="1211" y="18"/>
                        </a:cubicBezTo>
                        <a:cubicBezTo>
                          <a:pt x="1422" y="39"/>
                          <a:pt x="1599" y="83"/>
                          <a:pt x="1738" y="150"/>
                        </a:cubicBezTo>
                        <a:cubicBezTo>
                          <a:pt x="1877" y="83"/>
                          <a:pt x="2054" y="39"/>
                          <a:pt x="2265" y="18"/>
                        </a:cubicBezTo>
                        <a:cubicBezTo>
                          <a:pt x="2434" y="2"/>
                          <a:pt x="2625" y="0"/>
                          <a:pt x="2833" y="14"/>
                        </a:cubicBezTo>
                        <a:cubicBezTo>
                          <a:pt x="3186" y="38"/>
                          <a:pt x="3469" y="98"/>
                          <a:pt x="3471" y="98"/>
                        </a:cubicBezTo>
                        <a:cubicBezTo>
                          <a:pt x="3474" y="99"/>
                          <a:pt x="3476" y="101"/>
                          <a:pt x="3476" y="104"/>
                        </a:cubicBezTo>
                        <a:cubicBezTo>
                          <a:pt x="3476" y="2090"/>
                          <a:pt x="3476" y="2090"/>
                          <a:pt x="3476" y="2090"/>
                        </a:cubicBezTo>
                        <a:cubicBezTo>
                          <a:pt x="3476" y="2093"/>
                          <a:pt x="3473" y="2096"/>
                          <a:pt x="3470" y="2096"/>
                        </a:cubicBezTo>
                        <a:moveTo>
                          <a:pt x="12" y="2084"/>
                        </a:moveTo>
                        <a:cubicBezTo>
                          <a:pt x="3464" y="2084"/>
                          <a:pt x="3464" y="2084"/>
                          <a:pt x="3464" y="2084"/>
                        </a:cubicBezTo>
                        <a:cubicBezTo>
                          <a:pt x="3464" y="109"/>
                          <a:pt x="3464" y="109"/>
                          <a:pt x="3464" y="109"/>
                        </a:cubicBezTo>
                        <a:cubicBezTo>
                          <a:pt x="3426" y="101"/>
                          <a:pt x="3159" y="48"/>
                          <a:pt x="2832" y="26"/>
                        </a:cubicBezTo>
                        <a:cubicBezTo>
                          <a:pt x="2625" y="12"/>
                          <a:pt x="2434" y="14"/>
                          <a:pt x="2266" y="30"/>
                        </a:cubicBezTo>
                        <a:cubicBezTo>
                          <a:pt x="2056" y="51"/>
                          <a:pt x="1879" y="95"/>
                          <a:pt x="1741" y="162"/>
                        </a:cubicBezTo>
                        <a:cubicBezTo>
                          <a:pt x="1739" y="163"/>
                          <a:pt x="1737" y="163"/>
                          <a:pt x="1735" y="162"/>
                        </a:cubicBezTo>
                        <a:cubicBezTo>
                          <a:pt x="1597" y="95"/>
                          <a:pt x="1421" y="51"/>
                          <a:pt x="1210" y="30"/>
                        </a:cubicBezTo>
                        <a:cubicBezTo>
                          <a:pt x="1042" y="14"/>
                          <a:pt x="851" y="12"/>
                          <a:pt x="644" y="26"/>
                        </a:cubicBezTo>
                        <a:cubicBezTo>
                          <a:pt x="317" y="48"/>
                          <a:pt x="51" y="101"/>
                          <a:pt x="12" y="109"/>
                        </a:cubicBezTo>
                        <a:lnTo>
                          <a:pt x="12" y="2084"/>
                        </a:lnTo>
                        <a:close/>
                      </a:path>
                    </a:pathLst>
                  </a:custGeom>
                  <a:solidFill>
                    <a:srgbClr val="10101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b="1" spc="-150"/>
                  </a:p>
                </p:txBody>
              </p:sp>
            </p:grpSp>
          </p:grpSp>
        </p:grpSp>
        <p:sp>
          <p:nvSpPr>
            <p:cNvPr id="59" name="모서리가 둥근 직사각형 58"/>
            <p:cNvSpPr/>
            <p:nvPr/>
          </p:nvSpPr>
          <p:spPr>
            <a:xfrm>
              <a:off x="329371" y="6790006"/>
              <a:ext cx="10031484" cy="229914"/>
            </a:xfrm>
            <a:prstGeom prst="roundRect">
              <a:avLst>
                <a:gd name="adj" fmla="val 35703"/>
              </a:avLst>
            </a:prstGeom>
            <a:solidFill>
              <a:srgbClr val="696968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15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913448" y="1994465"/>
            <a:ext cx="3080214" cy="565757"/>
            <a:chOff x="913448" y="2383085"/>
            <a:chExt cx="3080214" cy="565757"/>
          </a:xfrm>
        </p:grpSpPr>
        <p:sp>
          <p:nvSpPr>
            <p:cNvPr id="71" name="직사각형 70"/>
            <p:cNvSpPr/>
            <p:nvPr/>
          </p:nvSpPr>
          <p:spPr>
            <a:xfrm>
              <a:off x="988467" y="2774713"/>
              <a:ext cx="2070100" cy="174129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913448" y="2383085"/>
              <a:ext cx="3080214" cy="55399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r>
                <a:rPr lang="ko-KR" altLang="en-US" sz="3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활동 방법</a:t>
              </a: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996677" y="2706059"/>
            <a:ext cx="8814519" cy="677108"/>
            <a:chOff x="996677" y="1997399"/>
            <a:chExt cx="8814519" cy="67710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75" name="직사각형 74"/>
            <p:cNvSpPr/>
            <p:nvPr/>
          </p:nvSpPr>
          <p:spPr>
            <a:xfrm>
              <a:off x="1316681" y="1997399"/>
              <a:ext cx="8494515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나에게 꼭 필요한 평화로운 의사소통 기술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3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가지 선택하기</a:t>
              </a:r>
            </a:p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의사소통 기술 → 키워드로 정리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선택한 이유 간략하게 적기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996677" y="3658291"/>
            <a:ext cx="8814519" cy="338554"/>
            <a:chOff x="996677" y="1997399"/>
            <a:chExt cx="8814519" cy="338554"/>
          </a:xfrm>
        </p:grpSpPr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78" name="직사각형 77"/>
            <p:cNvSpPr/>
            <p:nvPr/>
          </p:nvSpPr>
          <p:spPr>
            <a:xfrm>
              <a:off x="1316681" y="1997399"/>
              <a:ext cx="8494515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1~3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순위를 정해 표시하기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996677" y="4271969"/>
            <a:ext cx="8814519" cy="677108"/>
            <a:chOff x="996677" y="1997399"/>
            <a:chExt cx="8814519" cy="677108"/>
          </a:xfrm>
        </p:grpSpPr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81" name="직사각형 80"/>
            <p:cNvSpPr/>
            <p:nvPr/>
          </p:nvSpPr>
          <p:spPr>
            <a:xfrm>
              <a:off x="1316681" y="1997399"/>
              <a:ext cx="8494515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해시태그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(#) &amp;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키워드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]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또는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그림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]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으로 표현하기</a:t>
              </a:r>
            </a:p>
            <a:p>
              <a:pPr latinLnBrk="0"/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붙임 쪽지에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개씩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필요 시 선택한 이유 간략하게 적기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996677" y="5224201"/>
            <a:ext cx="8814519" cy="338554"/>
            <a:chOff x="996677" y="1997399"/>
            <a:chExt cx="8814519" cy="338554"/>
          </a:xfrm>
        </p:grpSpPr>
        <p:pic>
          <p:nvPicPr>
            <p:cNvPr id="83" name="그림 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84" name="직사각형 83"/>
            <p:cNvSpPr/>
            <p:nvPr/>
          </p:nvSpPr>
          <p:spPr>
            <a:xfrm>
              <a:off x="1316681" y="1997399"/>
              <a:ext cx="8494515" cy="338554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활동 결과를 교실 앞 또는 뒤에 붙여 공유하기</a:t>
              </a: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996677" y="5837879"/>
            <a:ext cx="8814519" cy="677108"/>
            <a:chOff x="996677" y="1997399"/>
            <a:chExt cx="8814519" cy="677108"/>
          </a:xfrm>
        </p:grpSpPr>
        <p:pic>
          <p:nvPicPr>
            <p:cNvPr id="99" name="그림 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677" y="2026716"/>
              <a:ext cx="330483" cy="296058"/>
            </a:xfrm>
            <a:prstGeom prst="rect">
              <a:avLst/>
            </a:prstGeom>
          </p:spPr>
        </p:pic>
        <p:sp>
          <p:nvSpPr>
            <p:cNvPr id="100" name="직사각형 99"/>
            <p:cNvSpPr/>
            <p:nvPr/>
          </p:nvSpPr>
          <p:spPr>
            <a:xfrm>
              <a:off x="1316681" y="1997399"/>
              <a:ext cx="8494515" cy="677108"/>
            </a:xfrm>
            <a:prstGeom prst="rect">
              <a:avLst/>
            </a:prstGeom>
          </p:spPr>
          <p:txBody>
            <a:bodyPr wrap="square" tIns="0" bIns="0">
              <a:spAutoFit/>
            </a:bodyPr>
            <a:lstStyle/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친구들이 고른 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Best 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의사소통 기술 해시태그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(#)/</a:t>
              </a:r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그림을 보고</a:t>
              </a:r>
              <a:r>
                <a:rPr lang="en-US" altLang="ko-KR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, </a:t>
              </a:r>
            </a:p>
            <a:p>
              <a:pPr latinLnBrk="0"/>
              <a:r>
                <a:rPr lang="ko-KR" altLang="en-US" sz="2200" b="1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cs typeface="KoPubWorld돋움체 Bold" panose="00000800000000000000" pitchFamily="2" charset="-127"/>
                </a:rPr>
                <a:t>공감 스마일 스티커 붙이기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203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84" y="2185755"/>
            <a:ext cx="4214767" cy="301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6" b="2071"/>
          <a:stretch/>
        </p:blipFill>
        <p:spPr>
          <a:xfrm>
            <a:off x="0" y="4803113"/>
            <a:ext cx="10690138" cy="1808703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1B6FDB3-BD83-D33D-8CE0-5457539438FF}"/>
              </a:ext>
            </a:extLst>
          </p:cNvPr>
          <p:cNvGrpSpPr/>
          <p:nvPr/>
        </p:nvGrpSpPr>
        <p:grpSpPr>
          <a:xfrm>
            <a:off x="476361" y="1166370"/>
            <a:ext cx="5329412" cy="1671645"/>
            <a:chOff x="633792" y="1595434"/>
            <a:chExt cx="5329412" cy="16716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830586-BA86-9F9F-1E6D-5A63D3048B09}"/>
                </a:ext>
              </a:extLst>
            </p:cNvPr>
            <p:cNvSpPr txBox="1"/>
            <p:nvPr/>
          </p:nvSpPr>
          <p:spPr>
            <a:xfrm>
              <a:off x="1876605" y="1595434"/>
              <a:ext cx="4086599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latinLnBrk="0">
                <a:spcAft>
                  <a:spcPts val="500"/>
                </a:spcAft>
              </a:pPr>
              <a:r>
                <a:rPr lang="en-US" altLang="ko-KR" sz="6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rPr>
                <a:t>A</a:t>
              </a:r>
              <a:r>
                <a:rPr lang="en-US" altLang="ko-KR" sz="36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C1C9D1"/>
                  </a:solidFill>
                  <a:latin typeface="+mj-ea"/>
                  <a:ea typeface="+mj-ea"/>
                </a:rPr>
                <a:t>nswer</a:t>
              </a:r>
              <a:endParaRPr lang="en-US" altLang="ko-KR" sz="6000" b="1" spc="-30" dirty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C1C9D1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71F41A7-DB53-86F4-00B3-D04541A8386A}"/>
                </a:ext>
              </a:extLst>
            </p:cNvPr>
            <p:cNvGrpSpPr/>
            <p:nvPr/>
          </p:nvGrpSpPr>
          <p:grpSpPr>
            <a:xfrm>
              <a:off x="633792" y="1660073"/>
              <a:ext cx="4772821" cy="1607006"/>
              <a:chOff x="633792" y="1926773"/>
              <a:chExt cx="4772821" cy="1607006"/>
            </a:xfrm>
          </p:grpSpPr>
          <p:sp>
            <p:nvSpPr>
              <p:cNvPr id="8" name="자유형 7">
                <a:extLst>
                  <a:ext uri="{FF2B5EF4-FFF2-40B4-BE49-F238E27FC236}">
                    <a16:creationId xmlns:a16="http://schemas.microsoft.com/office/drawing/2014/main" id="{F9F81AF6-BFCE-1582-FDD1-64E1EDDDF727}"/>
                  </a:ext>
                </a:extLst>
              </p:cNvPr>
              <p:cNvSpPr/>
              <p:nvPr/>
            </p:nvSpPr>
            <p:spPr>
              <a:xfrm>
                <a:off x="633792" y="1926773"/>
                <a:ext cx="1156936" cy="1141911"/>
              </a:xfrm>
              <a:custGeom>
                <a:avLst/>
                <a:gdLst>
                  <a:gd name="connsiteX0" fmla="*/ 762000 w 1466850"/>
                  <a:gd name="connsiteY0" fmla="*/ 1447800 h 1447800"/>
                  <a:gd name="connsiteX1" fmla="*/ 0 w 1466850"/>
                  <a:gd name="connsiteY1" fmla="*/ 1447800 h 1447800"/>
                  <a:gd name="connsiteX2" fmla="*/ 0 w 1466850"/>
                  <a:gd name="connsiteY2" fmla="*/ 0 h 1447800"/>
                  <a:gd name="connsiteX3" fmla="*/ 1466850 w 1466850"/>
                  <a:gd name="connsiteY3" fmla="*/ 0 h 1447800"/>
                  <a:gd name="connsiteX4" fmla="*/ 1466850 w 1466850"/>
                  <a:gd name="connsiteY4" fmla="*/ 266700 h 144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6850" h="1447800">
                    <a:moveTo>
                      <a:pt x="762000" y="1447800"/>
                    </a:moveTo>
                    <a:lnTo>
                      <a:pt x="0" y="1447800"/>
                    </a:lnTo>
                    <a:lnTo>
                      <a:pt x="0" y="0"/>
                    </a:lnTo>
                    <a:lnTo>
                      <a:pt x="1466850" y="0"/>
                    </a:lnTo>
                    <a:lnTo>
                      <a:pt x="1466850" y="266700"/>
                    </a:lnTo>
                  </a:path>
                </a:pathLst>
              </a:custGeom>
              <a:noFill/>
              <a:ln w="60325">
                <a:solidFill>
                  <a:srgbClr val="154D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j-ea"/>
                  <a:ea typeface="+mj-e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90B0B-24A0-FCE6-0D31-7D6A7DD0A976}"/>
                  </a:ext>
                </a:extLst>
              </p:cNvPr>
              <p:cNvSpPr txBox="1"/>
              <p:nvPr/>
            </p:nvSpPr>
            <p:spPr>
              <a:xfrm>
                <a:off x="1320014" y="2518116"/>
                <a:ext cx="4086599" cy="101566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en-US" altLang="ko-KR" sz="6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00B0F0"/>
                    </a:solidFill>
                    <a:latin typeface="+mj-ea"/>
                    <a:ea typeface="+mj-ea"/>
                  </a:rPr>
                  <a:t>Q</a:t>
                </a:r>
                <a:r>
                  <a:rPr lang="en-US" altLang="ko-KR" sz="36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C1C9D1"/>
                    </a:solidFill>
                    <a:latin typeface="+mj-ea"/>
                    <a:ea typeface="+mj-ea"/>
                  </a:rPr>
                  <a:t>uestion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E86EEF-782F-F068-229A-A5BC7DD005FA}"/>
                  </a:ext>
                </a:extLst>
              </p:cNvPr>
              <p:cNvSpPr txBox="1"/>
              <p:nvPr/>
            </p:nvSpPr>
            <p:spPr>
              <a:xfrm>
                <a:off x="2444651" y="2113435"/>
                <a:ext cx="136534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atinLnBrk="0">
                  <a:spcAft>
                    <a:spcPts val="500"/>
                  </a:spcAft>
                </a:pPr>
                <a:r>
                  <a:rPr lang="ko-KR" altLang="en-US" sz="14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rgbClr val="154DA1"/>
                    </a:solidFill>
                    <a:latin typeface="+mj-ea"/>
                    <a:ea typeface="+mj-ea"/>
                  </a:rPr>
                  <a:t>질의응답</a:t>
                </a:r>
                <a:endParaRPr lang="en-US" altLang="ko-KR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rgbClr val="154DA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B8A6BB-EDDB-3239-177B-3B57172232AB}"/>
              </a:ext>
            </a:extLst>
          </p:cNvPr>
          <p:cNvGrpSpPr/>
          <p:nvPr/>
        </p:nvGrpSpPr>
        <p:grpSpPr>
          <a:xfrm>
            <a:off x="1530903" y="3266335"/>
            <a:ext cx="3789242" cy="1354308"/>
            <a:chOff x="1403907" y="3563119"/>
            <a:chExt cx="3789242" cy="135430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4B5F22-793C-FA16-0D46-092BF4AB250B}"/>
                </a:ext>
              </a:extLst>
            </p:cNvPr>
            <p:cNvSpPr/>
            <p:nvPr/>
          </p:nvSpPr>
          <p:spPr>
            <a:xfrm>
              <a:off x="1403907" y="3563119"/>
              <a:ext cx="3789242" cy="92333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defPPr>
                <a:defRPr lang="ko-KR"/>
              </a:defPPr>
              <a:lvl1pPr marL="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383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6767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150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35344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9180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03016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36852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70688" algn="l" defTabSz="1067672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atinLnBrk="0"/>
              <a:r>
                <a:rPr lang="en-US" altLang="ko-KR" sz="6000" b="1" spc="-50" dirty="0">
                  <a:ln>
                    <a:solidFill>
                      <a:srgbClr val="4F81BD">
                        <a:shade val="50000"/>
                        <a:alpha val="0"/>
                      </a:srgbClr>
                    </a:solidFill>
                  </a:ln>
                  <a:solidFill>
                    <a:srgbClr val="203864"/>
                  </a:solidFill>
                  <a:latin typeface="+mj-ea"/>
                  <a:ea typeface="+mj-ea"/>
                </a:rPr>
                <a:t>Thank you</a:t>
              </a:r>
              <a:endParaRPr lang="ko-KR" altLang="en-US" sz="6000" b="1" spc="-50" dirty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203864"/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1A8CFD-6526-FD24-6703-FCBDEB081D62}"/>
                </a:ext>
              </a:extLst>
            </p:cNvPr>
            <p:cNvGrpSpPr/>
            <p:nvPr/>
          </p:nvGrpSpPr>
          <p:grpSpPr>
            <a:xfrm>
              <a:off x="3817461" y="4577248"/>
              <a:ext cx="1374727" cy="340179"/>
              <a:chOff x="575325" y="1272346"/>
              <a:chExt cx="1512200" cy="340179"/>
            </a:xfrm>
          </p:grpSpPr>
          <p:sp>
            <p:nvSpPr>
              <p:cNvPr id="16" name="모서리가 둥근 직사각형 16">
                <a:extLst>
                  <a:ext uri="{FF2B5EF4-FFF2-40B4-BE49-F238E27FC236}">
                    <a16:creationId xmlns:a16="http://schemas.microsoft.com/office/drawing/2014/main" id="{762EE539-E65A-0C00-3941-B96A28BA9A09}"/>
                  </a:ext>
                </a:extLst>
              </p:cNvPr>
              <p:cNvSpPr/>
              <p:nvPr/>
            </p:nvSpPr>
            <p:spPr>
              <a:xfrm>
                <a:off x="575325" y="1301864"/>
                <a:ext cx="1512200" cy="281142"/>
              </a:xfrm>
              <a:prstGeom prst="roundRect">
                <a:avLst>
                  <a:gd name="adj" fmla="val 50000"/>
                </a:avLst>
              </a:prstGeom>
              <a:solidFill>
                <a:srgbClr val="2038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endParaRPr lang="ko-KR" altLang="en-US" sz="1200" b="1" spc="-30" dirty="0">
                  <a:ln>
                    <a:solidFill>
                      <a:schemeClr val="tx1">
                        <a:lumMod val="50000"/>
                        <a:lumOff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F096BBE5-7EFC-84F9-E093-C021D4D74DB8}"/>
                  </a:ext>
                </a:extLst>
              </p:cNvPr>
              <p:cNvSpPr/>
              <p:nvPr/>
            </p:nvSpPr>
            <p:spPr>
              <a:xfrm>
                <a:off x="900181" y="1272346"/>
                <a:ext cx="862488" cy="340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/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감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사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합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니</a:t>
                </a:r>
                <a:r>
                  <a:rPr lang="en-US" altLang="ko-KR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/</a:t>
                </a:r>
                <a:r>
                  <a:rPr lang="ko-KR" altLang="en-US" sz="1200" b="1" spc="-30" dirty="0">
                    <a:ln>
                      <a:solidFill>
                        <a:schemeClr val="tx1">
                          <a:lumMod val="50000"/>
                          <a:lumOff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다</a:t>
                </a: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587" y="3232350"/>
            <a:ext cx="1795395" cy="32067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42" y="3232350"/>
            <a:ext cx="1928177" cy="32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0975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9829</TotalTime>
  <Words>1411</Words>
  <Application>Microsoft Office PowerPoint</Application>
  <PresentationFormat>사용자 지정</PresentationFormat>
  <Paragraphs>166</Paragraphs>
  <Slides>13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KoPubDotum Medium Regular</vt:lpstr>
      <vt:lpstr>KoPub돋움체 Bold</vt:lpstr>
      <vt:lpstr>맑은 고딕</vt:lpstr>
      <vt:lpstr>Arial</vt:lpstr>
      <vt:lpstr>3_디자인 사용자 지정</vt:lpstr>
      <vt:lpstr>1_Office 테마</vt:lpstr>
      <vt:lpstr>디자인 사용자 지정</vt:lpstr>
      <vt:lpstr>1_디자인 사용자 지정</vt:lpstr>
      <vt:lpstr>2_디자인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사용자</cp:lastModifiedBy>
  <cp:revision>522</cp:revision>
  <cp:lastPrinted>2020-01-14T01:07:15Z</cp:lastPrinted>
  <dcterms:created xsi:type="dcterms:W3CDTF">2018-08-25T03:54:47Z</dcterms:created>
  <dcterms:modified xsi:type="dcterms:W3CDTF">2023-03-02T19:27:59Z</dcterms:modified>
</cp:coreProperties>
</file>